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98" r:id="rId3"/>
    <p:sldId id="284" r:id="rId4"/>
    <p:sldId id="290" r:id="rId5"/>
    <p:sldId id="289" r:id="rId6"/>
    <p:sldId id="288" r:id="rId7"/>
    <p:sldId id="299" r:id="rId8"/>
    <p:sldId id="291" r:id="rId9"/>
    <p:sldId id="292" r:id="rId10"/>
    <p:sldId id="300" r:id="rId11"/>
    <p:sldId id="293" r:id="rId12"/>
    <p:sldId id="294" r:id="rId13"/>
    <p:sldId id="260" r:id="rId14"/>
    <p:sldId id="301" r:id="rId15"/>
    <p:sldId id="297" r:id="rId16"/>
    <p:sldId id="303" r:id="rId17"/>
    <p:sldId id="304" r:id="rId18"/>
    <p:sldId id="295" r:id="rId19"/>
    <p:sldId id="305" r:id="rId20"/>
    <p:sldId id="296" r:id="rId21"/>
    <p:sldId id="306" r:id="rId22"/>
    <p:sldId id="307" r:id="rId23"/>
    <p:sldId id="309" r:id="rId24"/>
    <p:sldId id="308" r:id="rId25"/>
    <p:sldId id="310" r:id="rId26"/>
    <p:sldId id="311" r:id="rId27"/>
    <p:sldId id="312" r:id="rId28"/>
    <p:sldId id="257" r:id="rId29"/>
    <p:sldId id="287" r:id="rId30"/>
    <p:sldId id="272" r:id="rId31"/>
  </p:sldIdLst>
  <p:sldSz cx="12192000" cy="6858000"/>
  <p:notesSz cx="6858000" cy="9144000"/>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135108-BDB4-4B7A-B875-88663ED9F8B1}" type="datetimeFigureOut">
              <a:rPr lang="sk-SK" smtClean="0"/>
              <a:t>28. 11. 2019</a:t>
            </a:fld>
            <a:endParaRPr lang="sk-S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7E48BC-32CE-401B-BD2F-95401A48540F}" type="slidenum">
              <a:rPr lang="sk-SK" smtClean="0"/>
              <a:t>‹#›</a:t>
            </a:fld>
            <a:endParaRPr lang="sk-SK"/>
          </a:p>
        </p:txBody>
      </p:sp>
    </p:spTree>
    <p:extLst>
      <p:ext uri="{BB962C8B-B14F-4D97-AF65-F5344CB8AC3E}">
        <p14:creationId xmlns:p14="http://schemas.microsoft.com/office/powerpoint/2010/main" val="1549646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k-SK"/>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k-SK"/>
          </a:p>
        </p:txBody>
      </p:sp>
      <p:sp>
        <p:nvSpPr>
          <p:cNvPr id="4" name="Date Placeholder 3"/>
          <p:cNvSpPr>
            <a:spLocks noGrp="1"/>
          </p:cNvSpPr>
          <p:nvPr>
            <p:ph type="dt" sz="half" idx="10"/>
          </p:nvPr>
        </p:nvSpPr>
        <p:spPr/>
        <p:txBody>
          <a:bodyPr/>
          <a:lstStyle/>
          <a:p>
            <a:fld id="{630431C0-2667-475D-96C4-6DA9D84DB224}" type="datetimeFigureOut">
              <a:rPr lang="sk-SK" smtClean="0"/>
              <a:t>28. 11. 2019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16347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k-SK"/>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Date Placeholder 3"/>
          <p:cNvSpPr>
            <a:spLocks noGrp="1"/>
          </p:cNvSpPr>
          <p:nvPr>
            <p:ph type="dt" sz="half" idx="10"/>
          </p:nvPr>
        </p:nvSpPr>
        <p:spPr/>
        <p:txBody>
          <a:bodyPr/>
          <a:lstStyle/>
          <a:p>
            <a:fld id="{630431C0-2667-475D-96C4-6DA9D84DB224}" type="datetimeFigureOut">
              <a:rPr lang="sk-SK" smtClean="0"/>
              <a:t>28. 11. 2019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1060536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k-SK"/>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0431C0-2667-475D-96C4-6DA9D84DB224}" type="datetimeFigureOut">
              <a:rPr lang="sk-SK" smtClean="0"/>
              <a:t>28. 11. 2019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1581753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k-SK"/>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Date Placeholder 4"/>
          <p:cNvSpPr>
            <a:spLocks noGrp="1"/>
          </p:cNvSpPr>
          <p:nvPr>
            <p:ph type="dt" sz="half" idx="10"/>
          </p:nvPr>
        </p:nvSpPr>
        <p:spPr/>
        <p:txBody>
          <a:bodyPr/>
          <a:lstStyle/>
          <a:p>
            <a:fld id="{630431C0-2667-475D-96C4-6DA9D84DB224}" type="datetimeFigureOut">
              <a:rPr lang="sk-SK" smtClean="0"/>
              <a:t>28. 11. 2019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1315861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sk-SK"/>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7" name="Date Placeholder 6"/>
          <p:cNvSpPr>
            <a:spLocks noGrp="1"/>
          </p:cNvSpPr>
          <p:nvPr>
            <p:ph type="dt" sz="half" idx="10"/>
          </p:nvPr>
        </p:nvSpPr>
        <p:spPr/>
        <p:txBody>
          <a:bodyPr/>
          <a:lstStyle/>
          <a:p>
            <a:fld id="{630431C0-2667-475D-96C4-6DA9D84DB224}" type="datetimeFigureOut">
              <a:rPr lang="sk-SK" smtClean="0"/>
              <a:t>28. 11. 2019</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1494757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k-SK"/>
          </a:p>
        </p:txBody>
      </p:sp>
      <p:sp>
        <p:nvSpPr>
          <p:cNvPr id="3" name="Date Placeholder 2"/>
          <p:cNvSpPr>
            <a:spLocks noGrp="1"/>
          </p:cNvSpPr>
          <p:nvPr>
            <p:ph type="dt" sz="half" idx="10"/>
          </p:nvPr>
        </p:nvSpPr>
        <p:spPr/>
        <p:txBody>
          <a:bodyPr/>
          <a:lstStyle/>
          <a:p>
            <a:fld id="{630431C0-2667-475D-96C4-6DA9D84DB224}" type="datetimeFigureOut">
              <a:rPr lang="sk-SK" smtClean="0"/>
              <a:t>28. 11. 2019</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1348813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0431C0-2667-475D-96C4-6DA9D84DB224}" type="datetimeFigureOut">
              <a:rPr lang="sk-SK" smtClean="0"/>
              <a:t>28. 11. 2019</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1522909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0431C0-2667-475D-96C4-6DA9D84DB224}" type="datetimeFigureOut">
              <a:rPr lang="sk-SK" smtClean="0"/>
              <a:t>28. 11. 2019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3079161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0431C0-2667-475D-96C4-6DA9D84DB224}" type="datetimeFigureOut">
              <a:rPr lang="sk-SK" smtClean="0"/>
              <a:t>28. 11. 2019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1970165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k-SK"/>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Date Placeholder 3"/>
          <p:cNvSpPr>
            <a:spLocks noGrp="1"/>
          </p:cNvSpPr>
          <p:nvPr>
            <p:ph type="dt" sz="half" idx="10"/>
          </p:nvPr>
        </p:nvSpPr>
        <p:spPr/>
        <p:txBody>
          <a:bodyPr/>
          <a:lstStyle/>
          <a:p>
            <a:fld id="{630431C0-2667-475D-96C4-6DA9D84DB224}" type="datetimeFigureOut">
              <a:rPr lang="sk-SK" smtClean="0"/>
              <a:t>28. 11. 2019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4160500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sk-SK"/>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Date Placeholder 3"/>
          <p:cNvSpPr>
            <a:spLocks noGrp="1"/>
          </p:cNvSpPr>
          <p:nvPr>
            <p:ph type="dt" sz="half" idx="10"/>
          </p:nvPr>
        </p:nvSpPr>
        <p:spPr/>
        <p:txBody>
          <a:bodyPr/>
          <a:lstStyle/>
          <a:p>
            <a:fld id="{630431C0-2667-475D-96C4-6DA9D84DB224}" type="datetimeFigureOut">
              <a:rPr lang="sk-SK" smtClean="0"/>
              <a:t>28. 11. 2019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135E2D1B-C052-4A19-B0BA-A736134C08C3}" type="slidenum">
              <a:rPr lang="sk-SK" smtClean="0"/>
              <a:t>‹#›</a:t>
            </a:fld>
            <a:endParaRPr lang="sk-SK"/>
          </a:p>
        </p:txBody>
      </p:sp>
    </p:spTree>
    <p:extLst>
      <p:ext uri="{BB962C8B-B14F-4D97-AF65-F5344CB8AC3E}">
        <p14:creationId xmlns:p14="http://schemas.microsoft.com/office/powerpoint/2010/main" val="3511394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sk-SK"/>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0431C0-2667-475D-96C4-6DA9D84DB224}" type="datetimeFigureOut">
              <a:rPr lang="sk-SK" smtClean="0"/>
              <a:t>28. 11. 2019</a:t>
            </a:fld>
            <a:endParaRPr lang="sk-SK"/>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5E2D1B-C052-4A19-B0BA-A736134C08C3}" type="slidenum">
              <a:rPr lang="sk-SK" smtClean="0"/>
              <a:t>‹#›</a:t>
            </a:fld>
            <a:endParaRPr lang="sk-SK"/>
          </a:p>
        </p:txBody>
      </p:sp>
    </p:spTree>
    <p:extLst>
      <p:ext uri="{BB962C8B-B14F-4D97-AF65-F5344CB8AC3E}">
        <p14:creationId xmlns:p14="http://schemas.microsoft.com/office/powerpoint/2010/main" val="3647216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itrup@microstep-hdo.sk"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efocus.s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8.png"/><Relationship Id="rId5" Type="http://schemas.openxmlformats.org/officeDocument/2006/relationships/oleObject" Target="../embeddings/oleObject1.bin"/><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hyperlink" Target="https://www.iea.org/statistics/" TargetMode="External"/><Relationship Id="rId3" Type="http://schemas.openxmlformats.org/officeDocument/2006/relationships/hyperlink" Target="https://blog.crowdestate.eu/en/2018/crowdestate-marketplace/" TargetMode="External"/><Relationship Id="rId7" Type="http://schemas.openxmlformats.org/officeDocument/2006/relationships/hyperlink" Target="https://www.microstep.eu/machines/" TargetMode="External"/><Relationship Id="rId12" Type="http://schemas.openxmlformats.org/officeDocument/2006/relationships/image" Target="../media/image2.png"/><Relationship Id="rId2" Type="http://schemas.openxmlformats.org/officeDocument/2006/relationships/hyperlink" Target="https://sk.wikipedia.org/" TargetMode="External"/><Relationship Id="rId1" Type="http://schemas.openxmlformats.org/officeDocument/2006/relationships/slideLayout" Target="../slideLayouts/slideLayout2.xml"/><Relationship Id="rId6" Type="http://schemas.openxmlformats.org/officeDocument/2006/relationships/hyperlink" Target="https://ibatt.energy/" TargetMode="External"/><Relationship Id="rId11" Type="http://schemas.openxmlformats.org/officeDocument/2006/relationships/hyperlink" Target="https://www.tecomat.com/" TargetMode="External"/><Relationship Id="rId5" Type="http://schemas.openxmlformats.org/officeDocument/2006/relationships/hyperlink" Target="https://www.c-energy.cz/" TargetMode="External"/><Relationship Id="rId10" Type="http://schemas.openxmlformats.org/officeDocument/2006/relationships/hyperlink" Target="https://www.energie-portal.sk/Dokument/ako-vyrobcovia-elektriny-vnimaju-nove-pravidla-pre-trh-s-elektrinou-105212.aspx" TargetMode="External"/><Relationship Id="rId4" Type="http://schemas.openxmlformats.org/officeDocument/2006/relationships/hyperlink" Target="https://alfen.com/en/projects/3mw-energy-storage-nuon" TargetMode="External"/><Relationship Id="rId9" Type="http://schemas.openxmlformats.org/officeDocument/2006/relationships/hyperlink" Target="https://www.mhsr.sk/uploads/files/TZINde4d.pdf"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178" y="1287750"/>
            <a:ext cx="11943644" cy="1562973"/>
          </a:xfrm>
        </p:spPr>
        <p:txBody>
          <a:bodyPr>
            <a:normAutofit fontScale="90000"/>
          </a:bodyPr>
          <a:lstStyle/>
          <a:p>
            <a:r>
              <a:rPr lang="sk-SK" b="1" dirty="0"/>
              <a:t>Vysokokapacitné batériové bloky.</a:t>
            </a:r>
            <a:br>
              <a:rPr lang="sk-SK" b="1" dirty="0"/>
            </a:br>
            <a:r>
              <a:rPr lang="sk-SK" b="1" dirty="0"/>
              <a:t>Riziká alebo príležitosti ?</a:t>
            </a:r>
            <a:endParaRPr lang="sk-SK" dirty="0"/>
          </a:p>
        </p:txBody>
      </p:sp>
      <p:pic>
        <p:nvPicPr>
          <p:cNvPr id="5" name="Picture 5" descr="D:\itrup\PROJEKTY\Marketing\__šablóna_leták A4\LOGA\Logo_podlhovaste\logo_MS-HDO_old.t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61220" y="4788763"/>
            <a:ext cx="34623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C158CAE9-1F8C-435F-84C0-43666CB1196B}"/>
              </a:ext>
            </a:extLst>
          </p:cNvPr>
          <p:cNvSpPr txBox="1"/>
          <p:nvPr/>
        </p:nvSpPr>
        <p:spPr>
          <a:xfrm>
            <a:off x="6685006" y="3989000"/>
            <a:ext cx="4584356" cy="2031325"/>
          </a:xfrm>
          <a:prstGeom prst="rect">
            <a:avLst/>
          </a:prstGeom>
          <a:noFill/>
        </p:spPr>
        <p:txBody>
          <a:bodyPr wrap="square" rtlCol="0">
            <a:spAutoFit/>
          </a:bodyPr>
          <a:lstStyle/>
          <a:p>
            <a:endParaRPr lang="sk-SK" dirty="0"/>
          </a:p>
          <a:p>
            <a:r>
              <a:rPr lang="sk-SK" dirty="0"/>
              <a:t>28. november 2019, hotel BRATISLAVA</a:t>
            </a:r>
          </a:p>
          <a:p>
            <a:endParaRPr lang="en-US" dirty="0"/>
          </a:p>
          <a:p>
            <a:r>
              <a:rPr lang="sk-SK" dirty="0"/>
              <a:t>Ivan Trup</a:t>
            </a:r>
          </a:p>
          <a:p>
            <a:r>
              <a:rPr lang="sk-SK" dirty="0" err="1"/>
              <a:t>MicroStep</a:t>
            </a:r>
            <a:r>
              <a:rPr lang="sk-SK" dirty="0"/>
              <a:t> – HDO s.r.o.</a:t>
            </a:r>
          </a:p>
          <a:p>
            <a:r>
              <a:rPr lang="sk-SK" dirty="0" err="1">
                <a:hlinkClick r:id="rId3"/>
              </a:rPr>
              <a:t>itrup</a:t>
            </a:r>
            <a:r>
              <a:rPr lang="en-US" dirty="0">
                <a:hlinkClick r:id="rId3"/>
              </a:rPr>
              <a:t>@microstep-hdo.sk</a:t>
            </a:r>
            <a:endParaRPr lang="en-US" dirty="0"/>
          </a:p>
          <a:p>
            <a:endParaRPr lang="sk-SK" dirty="0"/>
          </a:p>
        </p:txBody>
      </p:sp>
      <p:sp>
        <p:nvSpPr>
          <p:cNvPr id="3" name="TextBox 2">
            <a:extLst>
              <a:ext uri="{FF2B5EF4-FFF2-40B4-BE49-F238E27FC236}">
                <a16:creationId xmlns:a16="http://schemas.microsoft.com/office/drawing/2014/main" id="{0A236E1C-E46F-4236-9124-A325266AB31F}"/>
              </a:ext>
            </a:extLst>
          </p:cNvPr>
          <p:cNvSpPr txBox="1"/>
          <p:nvPr/>
        </p:nvSpPr>
        <p:spPr>
          <a:xfrm>
            <a:off x="2483707" y="3121275"/>
            <a:ext cx="7920681" cy="923330"/>
          </a:xfrm>
          <a:prstGeom prst="rect">
            <a:avLst/>
          </a:prstGeom>
          <a:noFill/>
        </p:spPr>
        <p:txBody>
          <a:bodyPr wrap="square" rtlCol="0">
            <a:spAutoFit/>
          </a:bodyPr>
          <a:lstStyle/>
          <a:p>
            <a:r>
              <a:rPr lang="sk-SK" dirty="0"/>
              <a:t>Zimný energetický balíček – ako ďalej…/ </a:t>
            </a:r>
            <a:r>
              <a:rPr lang="sk-SK" dirty="0" err="1"/>
              <a:t>Smart</a:t>
            </a:r>
            <a:r>
              <a:rPr lang="sk-SK" dirty="0"/>
              <a:t> </a:t>
            </a:r>
            <a:r>
              <a:rPr lang="sk-SK" dirty="0" err="1"/>
              <a:t>metering</a:t>
            </a:r>
            <a:r>
              <a:rPr lang="sk-SK" dirty="0"/>
              <a:t>/</a:t>
            </a:r>
            <a:r>
              <a:rPr lang="sk-SK" dirty="0" err="1"/>
              <a:t>Smart</a:t>
            </a:r>
            <a:r>
              <a:rPr lang="sk-SK" dirty="0"/>
              <a:t> </a:t>
            </a:r>
            <a:r>
              <a:rPr lang="sk-SK" dirty="0" err="1"/>
              <a:t>grid</a:t>
            </a:r>
            <a:endParaRPr lang="sk-SK" dirty="0"/>
          </a:p>
          <a:p>
            <a:endParaRPr lang="sk-SK" dirty="0"/>
          </a:p>
          <a:p>
            <a:r>
              <a:rPr lang="sk-SK" dirty="0"/>
              <a:t>organizátor konferencie </a:t>
            </a:r>
            <a:r>
              <a:rPr lang="sk-SK" dirty="0">
                <a:hlinkClick r:id="rId4"/>
              </a:rPr>
              <a:t>www.efocus.sk</a:t>
            </a:r>
            <a:r>
              <a:rPr lang="sk-SK" dirty="0"/>
              <a:t> </a:t>
            </a:r>
          </a:p>
        </p:txBody>
      </p:sp>
    </p:spTree>
    <p:extLst>
      <p:ext uri="{BB962C8B-B14F-4D97-AF65-F5344CB8AC3E}">
        <p14:creationId xmlns:p14="http://schemas.microsoft.com/office/powerpoint/2010/main" val="1871697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a:xfrm>
            <a:off x="847392" y="2333968"/>
            <a:ext cx="10515600" cy="1325563"/>
          </a:xfrm>
        </p:spPr>
        <p:txBody>
          <a:bodyPr/>
          <a:lstStyle/>
          <a:p>
            <a:r>
              <a:rPr lang="sk-SK" dirty="0"/>
              <a:t>Nové technológie sa vždy presadia</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9651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p:txBody>
          <a:bodyPr/>
          <a:lstStyle/>
          <a:p>
            <a:r>
              <a:rPr lang="sk-SK" dirty="0"/>
              <a:t>Prečo staviame prečerpávacie elektrárne</a:t>
            </a:r>
          </a:p>
        </p:txBody>
      </p:sp>
      <p:sp>
        <p:nvSpPr>
          <p:cNvPr id="3" name="Content Placeholder 2">
            <a:extLst>
              <a:ext uri="{FF2B5EF4-FFF2-40B4-BE49-F238E27FC236}">
                <a16:creationId xmlns:a16="http://schemas.microsoft.com/office/drawing/2014/main" id="{5F498700-0B76-4DC2-817B-308BA3A9A578}"/>
              </a:ext>
            </a:extLst>
          </p:cNvPr>
          <p:cNvSpPr>
            <a:spLocks noGrp="1"/>
          </p:cNvSpPr>
          <p:nvPr>
            <p:ph idx="1"/>
          </p:nvPr>
        </p:nvSpPr>
        <p:spPr>
          <a:xfrm>
            <a:off x="838201" y="1825625"/>
            <a:ext cx="8256372" cy="4155045"/>
          </a:xfrm>
        </p:spPr>
        <p:txBody>
          <a:bodyPr>
            <a:normAutofit/>
          </a:bodyPr>
          <a:lstStyle/>
          <a:p>
            <a:pPr marL="0" indent="0" algn="just">
              <a:buNone/>
            </a:pPr>
            <a:r>
              <a:rPr lang="sk-SK" dirty="0"/>
              <a:t>Vodná elektráreň, ktorá v čase energetickej špičky elektrickú energiu vyrába a v čase, keď je elektrickej energie prebytok, elektrickú energiu spotrebúva.</a:t>
            </a:r>
          </a:p>
          <a:p>
            <a:pPr marL="0" indent="0" algn="just">
              <a:buNone/>
            </a:pPr>
            <a:r>
              <a:rPr lang="sk-SK" dirty="0"/>
              <a:t>Prečerpávacia vodná elektráreň poskytuje najmä podporné služby pre elektrizačnú sústavu. Tento špeciálny typ vodnej elektrárne nepracuje podľa denného diagramu zaťaženia, to znamená že dispečing neráta s pravidelnou dodávkou jej inštalovaného výkonu do siete. </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F5C60695-3EA4-4916-9A29-56F6B0112DCF}"/>
              </a:ext>
            </a:extLst>
          </p:cNvPr>
          <p:cNvPicPr>
            <a:picLocks noChangeAspect="1"/>
          </p:cNvPicPr>
          <p:nvPr/>
        </p:nvPicPr>
        <p:blipFill>
          <a:blip r:embed="rId3"/>
          <a:stretch>
            <a:fillRect/>
          </a:stretch>
        </p:blipFill>
        <p:spPr>
          <a:xfrm>
            <a:off x="10379242" y="2464625"/>
            <a:ext cx="974557" cy="1928749"/>
          </a:xfrm>
          <a:prstGeom prst="rect">
            <a:avLst/>
          </a:prstGeom>
        </p:spPr>
      </p:pic>
    </p:spTree>
    <p:extLst>
      <p:ext uri="{BB962C8B-B14F-4D97-AF65-F5344CB8AC3E}">
        <p14:creationId xmlns:p14="http://schemas.microsoft.com/office/powerpoint/2010/main" val="3553875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p:txBody>
          <a:bodyPr/>
          <a:lstStyle/>
          <a:p>
            <a:r>
              <a:rPr lang="sk-SK" dirty="0"/>
              <a:t>Skúsme spraviť drobnú úpravu</a:t>
            </a:r>
          </a:p>
        </p:txBody>
      </p:sp>
      <p:sp>
        <p:nvSpPr>
          <p:cNvPr id="3" name="Content Placeholder 2">
            <a:extLst>
              <a:ext uri="{FF2B5EF4-FFF2-40B4-BE49-F238E27FC236}">
                <a16:creationId xmlns:a16="http://schemas.microsoft.com/office/drawing/2014/main" id="{5F498700-0B76-4DC2-817B-308BA3A9A578}"/>
              </a:ext>
            </a:extLst>
          </p:cNvPr>
          <p:cNvSpPr>
            <a:spLocks noGrp="1"/>
          </p:cNvSpPr>
          <p:nvPr>
            <p:ph idx="1"/>
          </p:nvPr>
        </p:nvSpPr>
        <p:spPr>
          <a:xfrm>
            <a:off x="847392" y="1825625"/>
            <a:ext cx="8256372" cy="4155045"/>
          </a:xfrm>
        </p:spPr>
        <p:txBody>
          <a:bodyPr>
            <a:normAutofit/>
          </a:bodyPr>
          <a:lstStyle/>
          <a:p>
            <a:pPr marL="0" indent="0" algn="just">
              <a:buNone/>
            </a:pPr>
            <a:r>
              <a:rPr lang="sk-SK" b="1" dirty="0"/>
              <a:t>Batériová</a:t>
            </a:r>
            <a:r>
              <a:rPr lang="sk-SK" dirty="0"/>
              <a:t> elektráreň, ktorá v čase energetickej špičky elektrickú energiu vyrába a v čase, keď je elektrickej energie prebytok, elektrickú energiu </a:t>
            </a:r>
            <a:r>
              <a:rPr lang="sk-SK" b="1" dirty="0"/>
              <a:t>akumuluje</a:t>
            </a:r>
            <a:r>
              <a:rPr lang="sk-SK" dirty="0"/>
              <a:t>.</a:t>
            </a:r>
          </a:p>
          <a:p>
            <a:pPr marL="0" indent="0" algn="just">
              <a:buNone/>
            </a:pPr>
            <a:r>
              <a:rPr lang="sk-SK" b="1" dirty="0"/>
              <a:t>Akumulačná batériová </a:t>
            </a:r>
            <a:r>
              <a:rPr lang="sk-SK" dirty="0"/>
              <a:t>elektráreň poskytuje najmä podporné služby pre elektrizačnú sústavu. Tento špeciálny typ </a:t>
            </a:r>
            <a:r>
              <a:rPr lang="sk-SK" b="1" dirty="0"/>
              <a:t>akumulačnej</a:t>
            </a:r>
            <a:r>
              <a:rPr lang="sk-SK" dirty="0"/>
              <a:t> elektrárne nepracuje podľa denného diagramu zaťaženia, to znamená že dispečing neráta s pravidelnou dodávkou jej inštalovaného výkonu do siete. </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FE96C26-F06A-430A-8097-6B5209D6177E}"/>
              </a:ext>
            </a:extLst>
          </p:cNvPr>
          <p:cNvPicPr>
            <a:picLocks noChangeAspect="1"/>
          </p:cNvPicPr>
          <p:nvPr/>
        </p:nvPicPr>
        <p:blipFill>
          <a:blip r:embed="rId3"/>
          <a:stretch>
            <a:fillRect/>
          </a:stretch>
        </p:blipFill>
        <p:spPr>
          <a:xfrm>
            <a:off x="9948315" y="2148982"/>
            <a:ext cx="1405484" cy="2560036"/>
          </a:xfrm>
          <a:prstGeom prst="rect">
            <a:avLst/>
          </a:prstGeom>
        </p:spPr>
      </p:pic>
    </p:spTree>
    <p:extLst>
      <p:ext uri="{BB962C8B-B14F-4D97-AF65-F5344CB8AC3E}">
        <p14:creationId xmlns:p14="http://schemas.microsoft.com/office/powerpoint/2010/main" val="1971764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p:txBody>
          <a:bodyPr/>
          <a:lstStyle/>
          <a:p>
            <a:r>
              <a:rPr lang="sk-SK" dirty="0"/>
              <a:t>Nové technológie prinášajú nové produkty</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A picture containing drawing&#10;&#10;Description automatically generated">
            <a:extLst>
              <a:ext uri="{FF2B5EF4-FFF2-40B4-BE49-F238E27FC236}">
                <a16:creationId xmlns:a16="http://schemas.microsoft.com/office/drawing/2014/main" id="{97579D04-47C4-4D95-8744-424113AF9A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9584" y="2273674"/>
            <a:ext cx="6692831" cy="2978043"/>
          </a:xfrm>
          <a:prstGeom prst="rect">
            <a:avLst/>
          </a:prstGeom>
        </p:spPr>
      </p:pic>
      <p:sp>
        <p:nvSpPr>
          <p:cNvPr id="10" name="Arrow: Right 9">
            <a:extLst>
              <a:ext uri="{FF2B5EF4-FFF2-40B4-BE49-F238E27FC236}">
                <a16:creationId xmlns:a16="http://schemas.microsoft.com/office/drawing/2014/main" id="{5EFB2CAD-5236-4AF7-906D-FE87206CF612}"/>
              </a:ext>
            </a:extLst>
          </p:cNvPr>
          <p:cNvSpPr/>
          <p:nvPr/>
        </p:nvSpPr>
        <p:spPr>
          <a:xfrm>
            <a:off x="3195177" y="4038599"/>
            <a:ext cx="478900" cy="29450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1" name="Arrow: Right 10">
            <a:extLst>
              <a:ext uri="{FF2B5EF4-FFF2-40B4-BE49-F238E27FC236}">
                <a16:creationId xmlns:a16="http://schemas.microsoft.com/office/drawing/2014/main" id="{CEB03FF9-793F-4C34-8349-1A9315FC0834}"/>
              </a:ext>
            </a:extLst>
          </p:cNvPr>
          <p:cNvSpPr/>
          <p:nvPr/>
        </p:nvSpPr>
        <p:spPr>
          <a:xfrm>
            <a:off x="4624442" y="4038598"/>
            <a:ext cx="478900" cy="29450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2" name="Arrow: Right 11">
            <a:extLst>
              <a:ext uri="{FF2B5EF4-FFF2-40B4-BE49-F238E27FC236}">
                <a16:creationId xmlns:a16="http://schemas.microsoft.com/office/drawing/2014/main" id="{8CA09700-D16E-4019-A0D2-D6F508434797}"/>
              </a:ext>
            </a:extLst>
          </p:cNvPr>
          <p:cNvSpPr/>
          <p:nvPr/>
        </p:nvSpPr>
        <p:spPr>
          <a:xfrm>
            <a:off x="6255534" y="4038597"/>
            <a:ext cx="478900" cy="29450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3" name="Arrow: Right 12">
            <a:extLst>
              <a:ext uri="{FF2B5EF4-FFF2-40B4-BE49-F238E27FC236}">
                <a16:creationId xmlns:a16="http://schemas.microsoft.com/office/drawing/2014/main" id="{80CC9AC3-6A1D-4E12-B290-22B2F75F8D15}"/>
              </a:ext>
            </a:extLst>
          </p:cNvPr>
          <p:cNvSpPr/>
          <p:nvPr/>
        </p:nvSpPr>
        <p:spPr>
          <a:xfrm>
            <a:off x="9539611" y="4038596"/>
            <a:ext cx="478900" cy="29450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600651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p:txBody>
          <a:bodyPr/>
          <a:lstStyle/>
          <a:p>
            <a:r>
              <a:rPr lang="en-US" dirty="0"/>
              <a:t>Nov</a:t>
            </a:r>
            <a:r>
              <a:rPr lang="sk-SK" dirty="0"/>
              <a:t>é produkty na starých trhoch</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a:extLst>
              <a:ext uri="{FF2B5EF4-FFF2-40B4-BE49-F238E27FC236}">
                <a16:creationId xmlns:a16="http://schemas.microsoft.com/office/drawing/2014/main" id="{4B71F75A-455A-4CAA-BB7C-0F0776A94A6F}"/>
              </a:ext>
            </a:extLst>
          </p:cNvPr>
          <p:cNvSpPr>
            <a:spLocks noGrp="1"/>
          </p:cNvSpPr>
          <p:nvPr>
            <p:ph idx="1"/>
          </p:nvPr>
        </p:nvSpPr>
        <p:spPr>
          <a:xfrm>
            <a:off x="838201" y="1825625"/>
            <a:ext cx="4425777" cy="4155045"/>
          </a:xfrm>
        </p:spPr>
        <p:txBody>
          <a:bodyPr>
            <a:normAutofit/>
          </a:bodyPr>
          <a:lstStyle/>
          <a:p>
            <a:pPr marL="0" indent="0" algn="just">
              <a:buNone/>
            </a:pPr>
            <a:r>
              <a:rPr lang="sk-SK" b="1" dirty="0"/>
              <a:t>Vyvolávajú obavy</a:t>
            </a:r>
          </a:p>
          <a:p>
            <a:pPr marL="0" indent="0" algn="just">
              <a:buNone/>
            </a:pPr>
            <a:endParaRPr lang="sk-SK" b="1" dirty="0"/>
          </a:p>
          <a:p>
            <a:pPr marL="0" indent="0" algn="just">
              <a:buNone/>
            </a:pPr>
            <a:r>
              <a:rPr lang="sk-SK" dirty="0"/>
              <a:t>Narušenie tokov energie</a:t>
            </a:r>
          </a:p>
          <a:p>
            <a:pPr marL="0" indent="0" algn="just">
              <a:buNone/>
            </a:pPr>
            <a:r>
              <a:rPr lang="sk-SK" dirty="0"/>
              <a:t>VF a EMC rušenie</a:t>
            </a:r>
          </a:p>
          <a:p>
            <a:pPr marL="0" indent="0" algn="just">
              <a:buNone/>
            </a:pPr>
            <a:r>
              <a:rPr lang="sk-SK" dirty="0"/>
              <a:t>Poruchovosť (Riziká)</a:t>
            </a:r>
          </a:p>
          <a:p>
            <a:pPr marL="0" indent="0" algn="just">
              <a:buNone/>
            </a:pPr>
            <a:r>
              <a:rPr lang="sk-SK" dirty="0"/>
              <a:t>Problém s hasením</a:t>
            </a:r>
          </a:p>
          <a:p>
            <a:pPr marL="0" indent="0" algn="just">
              <a:buNone/>
            </a:pPr>
            <a:r>
              <a:rPr lang="sk-SK" dirty="0"/>
              <a:t>Konkurencia starším </a:t>
            </a:r>
            <a:r>
              <a:rPr lang="sk-SK" dirty="0" err="1"/>
              <a:t>tech</a:t>
            </a:r>
            <a:r>
              <a:rPr lang="sk-SK" dirty="0"/>
              <a:t>.</a:t>
            </a:r>
          </a:p>
          <a:p>
            <a:pPr marL="0" indent="0" algn="just">
              <a:buNone/>
            </a:pPr>
            <a:r>
              <a:rPr lang="sk-SK" dirty="0"/>
              <a:t>Ohrozenie investícií</a:t>
            </a:r>
          </a:p>
          <a:p>
            <a:pPr marL="0" indent="0" algn="just">
              <a:buNone/>
            </a:pPr>
            <a:endParaRPr lang="sk-SK" dirty="0"/>
          </a:p>
        </p:txBody>
      </p:sp>
      <p:sp>
        <p:nvSpPr>
          <p:cNvPr id="10" name="Content Placeholder 2">
            <a:extLst>
              <a:ext uri="{FF2B5EF4-FFF2-40B4-BE49-F238E27FC236}">
                <a16:creationId xmlns:a16="http://schemas.microsoft.com/office/drawing/2014/main" id="{7665C556-EDB2-4C79-883C-BF540654F3C7}"/>
              </a:ext>
            </a:extLst>
          </p:cNvPr>
          <p:cNvSpPr txBox="1">
            <a:spLocks/>
          </p:cNvSpPr>
          <p:nvPr/>
        </p:nvSpPr>
        <p:spPr>
          <a:xfrm>
            <a:off x="6096000" y="1825624"/>
            <a:ext cx="5111578" cy="41550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sk-SK" b="1" dirty="0"/>
              <a:t>Vytvárajú príležitosti</a:t>
            </a:r>
          </a:p>
          <a:p>
            <a:pPr marL="0" indent="0" algn="just">
              <a:buFont typeface="Arial" panose="020B0604020202020204" pitchFamily="34" charset="0"/>
              <a:buNone/>
            </a:pPr>
            <a:endParaRPr lang="sk-SK" b="1" dirty="0"/>
          </a:p>
          <a:p>
            <a:pPr marL="0" indent="0" algn="just">
              <a:buFont typeface="Arial" panose="020B0604020202020204" pitchFamily="34" charset="0"/>
              <a:buNone/>
            </a:pPr>
            <a:r>
              <a:rPr lang="sk-SK" dirty="0"/>
              <a:t>Nový trh naviazaných služieb</a:t>
            </a:r>
          </a:p>
          <a:p>
            <a:pPr marL="0" indent="0" algn="just">
              <a:buFont typeface="Arial" panose="020B0604020202020204" pitchFamily="34" charset="0"/>
              <a:buNone/>
            </a:pPr>
            <a:r>
              <a:rPr lang="sk-SK" dirty="0"/>
              <a:t>Zníženie nákladov za použitie</a:t>
            </a:r>
          </a:p>
          <a:p>
            <a:pPr marL="0" indent="0" algn="just">
              <a:buFont typeface="Arial" panose="020B0604020202020204" pitchFamily="34" charset="0"/>
              <a:buNone/>
            </a:pPr>
            <a:r>
              <a:rPr lang="sk-SK" dirty="0"/>
              <a:t>Zníženie prevádzkových nákladov</a:t>
            </a:r>
          </a:p>
          <a:p>
            <a:pPr marL="0" indent="0" algn="just">
              <a:buFont typeface="Arial" panose="020B0604020202020204" pitchFamily="34" charset="0"/>
              <a:buNone/>
            </a:pPr>
            <a:r>
              <a:rPr lang="sk-SK" dirty="0"/>
              <a:t>Dostupnosť technológií</a:t>
            </a:r>
          </a:p>
          <a:p>
            <a:pPr marL="0" indent="0" algn="just">
              <a:buFont typeface="Arial" panose="020B0604020202020204" pitchFamily="34" charset="0"/>
              <a:buNone/>
            </a:pPr>
            <a:r>
              <a:rPr lang="sk-SK" dirty="0"/>
              <a:t>Vyššia flexibilita (príležitosti)</a:t>
            </a:r>
          </a:p>
          <a:p>
            <a:pPr marL="0" indent="0" algn="just">
              <a:buFont typeface="Arial" panose="020B0604020202020204" pitchFamily="34" charset="0"/>
              <a:buNone/>
            </a:pPr>
            <a:r>
              <a:rPr lang="sk-SK" dirty="0"/>
              <a:t>Mobilita</a:t>
            </a:r>
          </a:p>
          <a:p>
            <a:pPr marL="0" indent="0" algn="just">
              <a:buFont typeface="Arial" panose="020B0604020202020204" pitchFamily="34" charset="0"/>
              <a:buNone/>
            </a:pPr>
            <a:endParaRPr lang="sk-SK" dirty="0"/>
          </a:p>
        </p:txBody>
      </p:sp>
    </p:spTree>
    <p:extLst>
      <p:ext uri="{BB962C8B-B14F-4D97-AF65-F5344CB8AC3E}">
        <p14:creationId xmlns:p14="http://schemas.microsoft.com/office/powerpoint/2010/main" val="3490961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a:xfrm>
            <a:off x="847392" y="2333968"/>
            <a:ext cx="10515600" cy="1325563"/>
          </a:xfrm>
        </p:spPr>
        <p:txBody>
          <a:bodyPr/>
          <a:lstStyle/>
          <a:p>
            <a:r>
              <a:rPr lang="sk-SK" dirty="0"/>
              <a:t>Trh pre vysokokapacitné batériové úložiská</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2289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498700-0B76-4DC2-817B-308BA3A9A578}"/>
              </a:ext>
            </a:extLst>
          </p:cNvPr>
          <p:cNvSpPr>
            <a:spLocks noGrp="1"/>
          </p:cNvSpPr>
          <p:nvPr>
            <p:ph idx="1"/>
          </p:nvPr>
        </p:nvSpPr>
        <p:spPr>
          <a:xfrm>
            <a:off x="1392025" y="1105930"/>
            <a:ext cx="9407950" cy="4448432"/>
          </a:xfrm>
        </p:spPr>
        <p:txBody>
          <a:bodyPr anchor="ctr">
            <a:normAutofit/>
          </a:bodyPr>
          <a:lstStyle/>
          <a:p>
            <a:pPr marL="0" indent="0" algn="ctr">
              <a:buNone/>
            </a:pPr>
            <a:r>
              <a:rPr lang="sk-SK" sz="4400" dirty="0"/>
              <a:t>Riadenie bilancie uzlov (DSO, TSO)</a:t>
            </a:r>
          </a:p>
          <a:p>
            <a:pPr marL="0" indent="0" algn="ctr">
              <a:buNone/>
            </a:pPr>
            <a:endParaRPr lang="sk-SK" sz="4400" dirty="0"/>
          </a:p>
          <a:p>
            <a:pPr marL="0" indent="0" algn="ctr">
              <a:buNone/>
            </a:pPr>
            <a:endParaRPr lang="sk-SK" sz="4400" dirty="0"/>
          </a:p>
          <a:p>
            <a:pPr marL="0" indent="0" algn="ctr">
              <a:buNone/>
            </a:pPr>
            <a:endParaRPr lang="sk-SK" sz="4400" dirty="0"/>
          </a:p>
          <a:p>
            <a:pPr marL="0" indent="0" algn="ctr">
              <a:buNone/>
            </a:pPr>
            <a:endParaRPr lang="sk-SK" sz="4400" dirty="0"/>
          </a:p>
          <a:p>
            <a:pPr marL="0" indent="0" algn="ctr">
              <a:buNone/>
            </a:pPr>
            <a:r>
              <a:rPr lang="sk-SK" sz="4400" dirty="0"/>
              <a:t>Eliminácia obchodnej odchýlky (ETRM)</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 close up of a logo&#10;&#10;Description automatically generated">
            <a:extLst>
              <a:ext uri="{FF2B5EF4-FFF2-40B4-BE49-F238E27FC236}">
                <a16:creationId xmlns:a16="http://schemas.microsoft.com/office/drawing/2014/main" id="{590DF7D8-58D9-4915-85E0-5861684C99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74427" y="2132960"/>
            <a:ext cx="3643145" cy="2394372"/>
          </a:xfrm>
          <a:prstGeom prst="rect">
            <a:avLst/>
          </a:prstGeom>
        </p:spPr>
      </p:pic>
    </p:spTree>
    <p:extLst>
      <p:ext uri="{BB962C8B-B14F-4D97-AF65-F5344CB8AC3E}">
        <p14:creationId xmlns:p14="http://schemas.microsoft.com/office/powerpoint/2010/main" val="3260523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p:txBody>
          <a:bodyPr/>
          <a:lstStyle/>
          <a:p>
            <a:r>
              <a:rPr lang="sk-SK" dirty="0"/>
              <a:t>Svet </a:t>
            </a:r>
            <a:r>
              <a:rPr lang="en-US" dirty="0"/>
              <a:t>| Eur</a:t>
            </a:r>
            <a:r>
              <a:rPr lang="sk-SK" dirty="0" err="1"/>
              <a:t>ópa</a:t>
            </a:r>
            <a:r>
              <a:rPr lang="en-US" dirty="0"/>
              <a:t> | </a:t>
            </a:r>
            <a:r>
              <a:rPr lang="en-US" dirty="0" err="1"/>
              <a:t>Slovensko</a:t>
            </a:r>
            <a:endParaRPr lang="sk-SK" dirty="0"/>
          </a:p>
        </p:txBody>
      </p:sp>
      <p:sp>
        <p:nvSpPr>
          <p:cNvPr id="3" name="Content Placeholder 2">
            <a:extLst>
              <a:ext uri="{FF2B5EF4-FFF2-40B4-BE49-F238E27FC236}">
                <a16:creationId xmlns:a16="http://schemas.microsoft.com/office/drawing/2014/main" id="{5F498700-0B76-4DC2-817B-308BA3A9A578}"/>
              </a:ext>
            </a:extLst>
          </p:cNvPr>
          <p:cNvSpPr>
            <a:spLocks noGrp="1"/>
          </p:cNvSpPr>
          <p:nvPr>
            <p:ph idx="1"/>
          </p:nvPr>
        </p:nvSpPr>
        <p:spPr>
          <a:xfrm>
            <a:off x="838200" y="1532239"/>
            <a:ext cx="10616513" cy="4448432"/>
          </a:xfrm>
        </p:spPr>
        <p:txBody>
          <a:bodyPr anchor="ctr">
            <a:normAutofit/>
          </a:bodyPr>
          <a:lstStyle/>
          <a:p>
            <a:pPr marL="0" indent="0">
              <a:buNone/>
            </a:pPr>
            <a:r>
              <a:rPr lang="en-US" sz="4000" dirty="0" err="1"/>
              <a:t>Akt</a:t>
            </a:r>
            <a:r>
              <a:rPr lang="sk-SK" sz="4000" dirty="0" err="1"/>
              <a:t>ívne</a:t>
            </a:r>
            <a:r>
              <a:rPr lang="sk-SK" sz="4000" dirty="0"/>
              <a:t> prvky pre LMS/DSM v USA</a:t>
            </a:r>
          </a:p>
          <a:p>
            <a:pPr marL="0" indent="0">
              <a:buNone/>
            </a:pPr>
            <a:r>
              <a:rPr lang="sk-SK" sz="4000" dirty="0"/>
              <a:t>Energia pre málo zaľudnené oblasti v Austrálii</a:t>
            </a:r>
          </a:p>
          <a:p>
            <a:pPr marL="0" indent="0">
              <a:buNone/>
            </a:pPr>
            <a:r>
              <a:rPr lang="sk-SK" sz="4000" dirty="0"/>
              <a:t>Náhrada konvenčných zdrojov</a:t>
            </a:r>
          </a:p>
          <a:p>
            <a:pPr marL="0" indent="0">
              <a:buNone/>
            </a:pPr>
            <a:r>
              <a:rPr lang="sk-SK" sz="4000" dirty="0"/>
              <a:t>Doplnok k OZE v západnej Európe</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6392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a:xfrm>
            <a:off x="847392" y="2333968"/>
            <a:ext cx="10515600" cy="1325563"/>
          </a:xfrm>
        </p:spPr>
        <p:txBody>
          <a:bodyPr/>
          <a:lstStyle/>
          <a:p>
            <a:r>
              <a:rPr lang="sk-SK" dirty="0"/>
              <a:t>Príklady riešení</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0554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C4FDB9F-7176-45D0-A711-368FAFEE7288}"/>
              </a:ext>
            </a:extLst>
          </p:cNvPr>
          <p:cNvPicPr>
            <a:picLocks noChangeAspect="1"/>
          </p:cNvPicPr>
          <p:nvPr/>
        </p:nvPicPr>
        <p:blipFill>
          <a:blip r:embed="rId2"/>
          <a:stretch>
            <a:fillRect/>
          </a:stretch>
        </p:blipFill>
        <p:spPr>
          <a:xfrm>
            <a:off x="4776623" y="536956"/>
            <a:ext cx="6896538" cy="4900172"/>
          </a:xfrm>
          <a:prstGeom prst="rect">
            <a:avLst/>
          </a:prstGeom>
        </p:spPr>
      </p:pic>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5ED71F21-B136-48F6-B0C4-7666208DE29E}"/>
              </a:ext>
            </a:extLst>
          </p:cNvPr>
          <p:cNvSpPr/>
          <p:nvPr/>
        </p:nvSpPr>
        <p:spPr>
          <a:xfrm>
            <a:off x="847392" y="3104495"/>
            <a:ext cx="7252534" cy="2862322"/>
          </a:xfrm>
          <a:prstGeom prst="rect">
            <a:avLst/>
          </a:prstGeom>
        </p:spPr>
        <p:txBody>
          <a:bodyPr wrap="square">
            <a:spAutoFit/>
          </a:bodyPr>
          <a:lstStyle/>
          <a:p>
            <a:r>
              <a:rPr lang="en-US" b="1" dirty="0">
                <a:solidFill>
                  <a:srgbClr val="414545"/>
                </a:solidFill>
                <a:latin typeface="NeoSansStd-Regular"/>
              </a:rPr>
              <a:t>Solution for unused wind energy</a:t>
            </a:r>
            <a:endParaRPr lang="en-US" dirty="0">
              <a:solidFill>
                <a:srgbClr val="414545"/>
              </a:solidFill>
              <a:latin typeface="NeoSansStd-Regular"/>
            </a:endParaRPr>
          </a:p>
          <a:p>
            <a:r>
              <a:rPr lang="en-US" dirty="0">
                <a:solidFill>
                  <a:srgbClr val="414545"/>
                </a:solidFill>
                <a:latin typeface="NeoSansStd-Regular"/>
              </a:rPr>
              <a:t>The </a:t>
            </a:r>
            <a:r>
              <a:rPr lang="en-US" dirty="0" err="1">
                <a:solidFill>
                  <a:srgbClr val="414545"/>
                </a:solidFill>
                <a:latin typeface="NeoSansStd-Regular"/>
              </a:rPr>
              <a:t>Alfen</a:t>
            </a:r>
            <a:r>
              <a:rPr lang="en-US" dirty="0">
                <a:solidFill>
                  <a:srgbClr val="414545"/>
                </a:solidFill>
                <a:latin typeface="NeoSansStd-Regular"/>
              </a:rPr>
              <a:t> mega energy storage system helps to smooth peaks and troughs in power supply and better match the demand for energy. In this way we are creating more flexibility and stability in the system to facilitate renewable energy.</a:t>
            </a:r>
          </a:p>
          <a:p>
            <a:r>
              <a:rPr lang="en-US" b="1" dirty="0">
                <a:solidFill>
                  <a:srgbClr val="414545"/>
                </a:solidFill>
                <a:latin typeface="NeoSansStd-Regular"/>
              </a:rPr>
              <a:t>3 megawatt energy storage system at </a:t>
            </a:r>
            <a:r>
              <a:rPr lang="en-US" b="1" dirty="0" err="1">
                <a:solidFill>
                  <a:srgbClr val="414545"/>
                </a:solidFill>
                <a:latin typeface="NeoSansStd-Regular"/>
              </a:rPr>
              <a:t>Prinses</a:t>
            </a:r>
            <a:r>
              <a:rPr lang="en-US" b="1" dirty="0">
                <a:solidFill>
                  <a:srgbClr val="414545"/>
                </a:solidFill>
                <a:latin typeface="NeoSansStd-Regular"/>
              </a:rPr>
              <a:t> Alexia </a:t>
            </a:r>
            <a:r>
              <a:rPr lang="en-US" b="1" dirty="0" err="1">
                <a:solidFill>
                  <a:srgbClr val="414545"/>
                </a:solidFill>
                <a:latin typeface="NeoSansStd-Regular"/>
              </a:rPr>
              <a:t>Windpark</a:t>
            </a:r>
            <a:endParaRPr lang="en-US" dirty="0">
              <a:solidFill>
                <a:srgbClr val="414545"/>
              </a:solidFill>
              <a:latin typeface="NeoSansStd-Regular"/>
            </a:endParaRPr>
          </a:p>
          <a:p>
            <a:r>
              <a:rPr lang="en-US" dirty="0">
                <a:solidFill>
                  <a:srgbClr val="414545"/>
                </a:solidFill>
                <a:latin typeface="NeoSansStd-Regular"/>
              </a:rPr>
              <a:t>Together with BMW and </a:t>
            </a:r>
            <a:r>
              <a:rPr lang="en-US" dirty="0" err="1">
                <a:solidFill>
                  <a:srgbClr val="414545"/>
                </a:solidFill>
                <a:latin typeface="NeoSansStd-Regular"/>
              </a:rPr>
              <a:t>Nuon</a:t>
            </a:r>
            <a:r>
              <a:rPr lang="en-US" dirty="0">
                <a:solidFill>
                  <a:srgbClr val="414545"/>
                </a:solidFill>
                <a:latin typeface="NeoSansStd-Regular"/>
              </a:rPr>
              <a:t>, </a:t>
            </a:r>
            <a:r>
              <a:rPr lang="en-US" dirty="0" err="1">
                <a:solidFill>
                  <a:srgbClr val="414545"/>
                </a:solidFill>
                <a:latin typeface="NeoSansStd-Regular"/>
              </a:rPr>
              <a:t>Alfen</a:t>
            </a:r>
            <a:r>
              <a:rPr lang="en-US" dirty="0">
                <a:solidFill>
                  <a:srgbClr val="414545"/>
                </a:solidFill>
                <a:latin typeface="NeoSansStd-Regular"/>
              </a:rPr>
              <a:t> launched its 3 megawatt storage system at the </a:t>
            </a:r>
            <a:r>
              <a:rPr lang="en-US" dirty="0" err="1">
                <a:solidFill>
                  <a:srgbClr val="414545"/>
                </a:solidFill>
                <a:latin typeface="NeoSansStd-Regular"/>
              </a:rPr>
              <a:t>Prinses</a:t>
            </a:r>
            <a:r>
              <a:rPr lang="en-US" dirty="0">
                <a:solidFill>
                  <a:srgbClr val="414545"/>
                </a:solidFill>
                <a:latin typeface="NeoSansStd-Regular"/>
              </a:rPr>
              <a:t> Alexia </a:t>
            </a:r>
            <a:r>
              <a:rPr lang="en-US" dirty="0" err="1">
                <a:solidFill>
                  <a:srgbClr val="414545"/>
                </a:solidFill>
                <a:latin typeface="NeoSansStd-Regular"/>
              </a:rPr>
              <a:t>Windpark</a:t>
            </a:r>
            <a:r>
              <a:rPr lang="en-US" dirty="0">
                <a:solidFill>
                  <a:srgbClr val="414545"/>
                </a:solidFill>
                <a:latin typeface="NeoSansStd-Regular"/>
              </a:rPr>
              <a:t> in </a:t>
            </a:r>
            <a:r>
              <a:rPr lang="en-US" dirty="0" err="1">
                <a:solidFill>
                  <a:srgbClr val="414545"/>
                </a:solidFill>
                <a:latin typeface="NeoSansStd-Regular"/>
              </a:rPr>
              <a:t>Zeewolde</a:t>
            </a:r>
            <a:r>
              <a:rPr lang="en-US" dirty="0">
                <a:solidFill>
                  <a:srgbClr val="414545"/>
                </a:solidFill>
                <a:latin typeface="NeoSansStd-Regular"/>
              </a:rPr>
              <a:t> on Wednesday 28 June. The system will be expanded to 12 megawatt over the coming period, making it the largest storage project in the Netherlands.</a:t>
            </a:r>
            <a:endParaRPr lang="en-US" b="0" i="0" dirty="0">
              <a:solidFill>
                <a:srgbClr val="414545"/>
              </a:solidFill>
              <a:effectLst/>
              <a:latin typeface="NeoSansStd-Regular"/>
            </a:endParaRPr>
          </a:p>
        </p:txBody>
      </p:sp>
      <p:sp>
        <p:nvSpPr>
          <p:cNvPr id="13" name="Title 1">
            <a:extLst>
              <a:ext uri="{FF2B5EF4-FFF2-40B4-BE49-F238E27FC236}">
                <a16:creationId xmlns:a16="http://schemas.microsoft.com/office/drawing/2014/main" id="{D8DF772A-F8C9-4AE3-B4FE-DF78220B5F99}"/>
              </a:ext>
            </a:extLst>
          </p:cNvPr>
          <p:cNvSpPr>
            <a:spLocks noGrp="1"/>
          </p:cNvSpPr>
          <p:nvPr>
            <p:ph type="title"/>
          </p:nvPr>
        </p:nvSpPr>
        <p:spPr>
          <a:xfrm>
            <a:off x="838200" y="365125"/>
            <a:ext cx="10515600" cy="1325563"/>
          </a:xfrm>
        </p:spPr>
        <p:txBody>
          <a:bodyPr/>
          <a:lstStyle/>
          <a:p>
            <a:r>
              <a:rPr lang="sk-SK" dirty="0"/>
              <a:t>Doplnok k OZE</a:t>
            </a:r>
          </a:p>
        </p:txBody>
      </p:sp>
    </p:spTree>
    <p:extLst>
      <p:ext uri="{BB962C8B-B14F-4D97-AF65-F5344CB8AC3E}">
        <p14:creationId xmlns:p14="http://schemas.microsoft.com/office/powerpoint/2010/main" val="408717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group of people standing in front of a building&#10;&#10;Description automatically generated">
            <a:extLst>
              <a:ext uri="{FF2B5EF4-FFF2-40B4-BE49-F238E27FC236}">
                <a16:creationId xmlns:a16="http://schemas.microsoft.com/office/drawing/2014/main" id="{B37C1BA7-2BBC-4E8C-823D-370B59DEC0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9262" y="1841011"/>
            <a:ext cx="5389061" cy="3590462"/>
          </a:xfrm>
          <a:prstGeom prst="rect">
            <a:avLst/>
          </a:prstGeom>
        </p:spPr>
      </p:pic>
      <p:sp>
        <p:nvSpPr>
          <p:cNvPr id="6" name="Rectangle 5">
            <a:extLst>
              <a:ext uri="{FF2B5EF4-FFF2-40B4-BE49-F238E27FC236}">
                <a16:creationId xmlns:a16="http://schemas.microsoft.com/office/drawing/2014/main" id="{8BB33905-2BFB-4C5A-8C7E-63B9F1E9AA71}"/>
              </a:ext>
            </a:extLst>
          </p:cNvPr>
          <p:cNvSpPr/>
          <p:nvPr/>
        </p:nvSpPr>
        <p:spPr>
          <a:xfrm>
            <a:off x="1033677" y="1743416"/>
            <a:ext cx="4022467" cy="3785652"/>
          </a:xfrm>
          <a:prstGeom prst="rect">
            <a:avLst/>
          </a:prstGeom>
        </p:spPr>
        <p:txBody>
          <a:bodyPr wrap="square">
            <a:spAutoFit/>
          </a:bodyPr>
          <a:lstStyle/>
          <a:p>
            <a:r>
              <a:rPr lang="cs-CZ" sz="2400" dirty="0"/>
              <a:t>V pátek 20. 9. 2019 bylo v areálu C-Energy slavnostně představeno největší bateriové úložiště v České republice. Úložiště má výkon 4 MW a kapacitu 2,5 </a:t>
            </a:r>
            <a:r>
              <a:rPr lang="cs-CZ" sz="2400" dirty="0" err="1"/>
              <a:t>MWh</a:t>
            </a:r>
            <a:r>
              <a:rPr lang="cs-CZ" sz="2400" dirty="0"/>
              <a:t>. Pro energetický zdroj C-Energy přináší celou řadu funkcionalit, včetně zvýšení flexibility stávajících generátorů. </a:t>
            </a:r>
          </a:p>
        </p:txBody>
      </p:sp>
      <p:sp>
        <p:nvSpPr>
          <p:cNvPr id="8" name="Title 7">
            <a:extLst>
              <a:ext uri="{FF2B5EF4-FFF2-40B4-BE49-F238E27FC236}">
                <a16:creationId xmlns:a16="http://schemas.microsoft.com/office/drawing/2014/main" id="{13E2EA37-E152-46D6-8F0E-31B466B4B00B}"/>
              </a:ext>
            </a:extLst>
          </p:cNvPr>
          <p:cNvSpPr>
            <a:spLocks noGrp="1"/>
          </p:cNvSpPr>
          <p:nvPr>
            <p:ph type="title"/>
          </p:nvPr>
        </p:nvSpPr>
        <p:spPr/>
        <p:txBody>
          <a:bodyPr/>
          <a:lstStyle/>
          <a:p>
            <a:r>
              <a:rPr lang="sk-SK" dirty="0"/>
              <a:t>Inštalácia v teplárni</a:t>
            </a:r>
          </a:p>
        </p:txBody>
      </p:sp>
    </p:spTree>
    <p:extLst>
      <p:ext uri="{BB962C8B-B14F-4D97-AF65-F5344CB8AC3E}">
        <p14:creationId xmlns:p14="http://schemas.microsoft.com/office/powerpoint/2010/main" val="35805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Akumulácia energie v priemysle</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a:extLst>
              <a:ext uri="{FF2B5EF4-FFF2-40B4-BE49-F238E27FC236}">
                <a16:creationId xmlns:a16="http://schemas.microsoft.com/office/drawing/2014/main" id="{339F5AFC-CB86-42B9-88A0-98CB045A56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6483" y="4684340"/>
            <a:ext cx="4017842" cy="125348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ndustry Business Network 4.0">
            <a:extLst>
              <a:ext uri="{FF2B5EF4-FFF2-40B4-BE49-F238E27FC236}">
                <a16:creationId xmlns:a16="http://schemas.microsoft.com/office/drawing/2014/main" id="{26649949-FDCA-4E4E-9ADF-B3216415BF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336" y="4873763"/>
            <a:ext cx="1552331" cy="680847"/>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a:extLst>
              <a:ext uri="{FF2B5EF4-FFF2-40B4-BE49-F238E27FC236}">
                <a16:creationId xmlns:a16="http://schemas.microsoft.com/office/drawing/2014/main" id="{FBA459D1-66D6-4E95-8FF4-FDB9EAB9F2E0}"/>
              </a:ext>
            </a:extLst>
          </p:cNvPr>
          <p:cNvSpPr>
            <a:spLocks noGrp="1"/>
          </p:cNvSpPr>
          <p:nvPr>
            <p:ph idx="1"/>
          </p:nvPr>
        </p:nvSpPr>
        <p:spPr>
          <a:xfrm>
            <a:off x="1027675" y="2494510"/>
            <a:ext cx="5597471" cy="2190194"/>
          </a:xfrm>
        </p:spPr>
        <p:txBody>
          <a:bodyPr/>
          <a:lstStyle/>
          <a:p>
            <a:r>
              <a:rPr lang="sk-SK" dirty="0"/>
              <a:t>Bezpečnosť výroby</a:t>
            </a:r>
          </a:p>
          <a:p>
            <a:r>
              <a:rPr lang="sk-SK" dirty="0"/>
              <a:t>Eliminácia rušivých vplyvov</a:t>
            </a:r>
          </a:p>
          <a:p>
            <a:r>
              <a:rPr lang="sk-SK" dirty="0"/>
              <a:t>Zníženie rezervovanej kapacity</a:t>
            </a:r>
          </a:p>
          <a:p>
            <a:r>
              <a:rPr lang="sk-SK" dirty="0"/>
              <a:t>Zlepšovanie kvality napätia</a:t>
            </a:r>
          </a:p>
        </p:txBody>
      </p:sp>
      <p:pic>
        <p:nvPicPr>
          <p:cNvPr id="4" name="Picture 3" descr="A picture containing building, indoor, sitting, blue&#10;&#10;Description automatically generated">
            <a:extLst>
              <a:ext uri="{FF2B5EF4-FFF2-40B4-BE49-F238E27FC236}">
                <a16:creationId xmlns:a16="http://schemas.microsoft.com/office/drawing/2014/main" id="{E8980FF8-0D7B-45B4-A302-31399024AC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46483" y="1643813"/>
            <a:ext cx="4017842" cy="3013381"/>
          </a:xfrm>
          <a:prstGeom prst="rect">
            <a:avLst/>
          </a:prstGeom>
        </p:spPr>
      </p:pic>
    </p:spTree>
    <p:extLst>
      <p:ext uri="{BB962C8B-B14F-4D97-AF65-F5344CB8AC3E}">
        <p14:creationId xmlns:p14="http://schemas.microsoft.com/office/powerpoint/2010/main" val="154479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fade">
                                      <p:cBhvr>
                                        <p:cTn id="12" dur="1000"/>
                                        <p:tgtEl>
                                          <p:spTgt spid="5124"/>
                                        </p:tgtEl>
                                      </p:cBhvr>
                                    </p:animEffect>
                                    <p:anim calcmode="lin" valueType="num">
                                      <p:cBhvr>
                                        <p:cTn id="13" dur="1000" fill="hold"/>
                                        <p:tgtEl>
                                          <p:spTgt spid="5124"/>
                                        </p:tgtEl>
                                        <p:attrNameLst>
                                          <p:attrName>ppt_x</p:attrName>
                                        </p:attrNameLst>
                                      </p:cBhvr>
                                      <p:tavLst>
                                        <p:tav tm="0">
                                          <p:val>
                                            <p:strVal val="#ppt_x"/>
                                          </p:val>
                                        </p:tav>
                                        <p:tav tm="100000">
                                          <p:val>
                                            <p:strVal val="#ppt_x"/>
                                          </p:val>
                                        </p:tav>
                                      </p:tavLst>
                                    </p:anim>
                                    <p:anim calcmode="lin" valueType="num">
                                      <p:cBhvr>
                                        <p:cTn id="14"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a:xfrm>
            <a:off x="847392" y="2333968"/>
            <a:ext cx="10515600" cy="1325563"/>
          </a:xfrm>
        </p:spPr>
        <p:txBody>
          <a:bodyPr/>
          <a:lstStyle/>
          <a:p>
            <a:r>
              <a:rPr lang="sk-SK" dirty="0"/>
              <a:t>Investičné príležitosti</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a:extLst>
              <a:ext uri="{FF2B5EF4-FFF2-40B4-BE49-F238E27FC236}">
                <a16:creationId xmlns:a16="http://schemas.microsoft.com/office/drawing/2014/main" id="{34263E00-ED96-47F2-ABD6-8C483A7465C0}"/>
              </a:ext>
            </a:extLst>
          </p:cNvPr>
          <p:cNvSpPr>
            <a:spLocks noGrp="1"/>
          </p:cNvSpPr>
          <p:nvPr>
            <p:ph idx="1"/>
          </p:nvPr>
        </p:nvSpPr>
        <p:spPr>
          <a:xfrm>
            <a:off x="5673815" y="3678066"/>
            <a:ext cx="5597471" cy="2190194"/>
          </a:xfrm>
        </p:spPr>
        <p:txBody>
          <a:bodyPr/>
          <a:lstStyle/>
          <a:p>
            <a:r>
              <a:rPr lang="sk-SK" dirty="0"/>
              <a:t>Podporné služby</a:t>
            </a:r>
          </a:p>
          <a:p>
            <a:r>
              <a:rPr lang="sk-SK" dirty="0"/>
              <a:t>Zníženie rezervovanej kapacity</a:t>
            </a:r>
          </a:p>
          <a:p>
            <a:r>
              <a:rPr lang="sk-SK" dirty="0"/>
              <a:t>Doplnok k OZE (FVE)</a:t>
            </a:r>
          </a:p>
        </p:txBody>
      </p:sp>
    </p:spTree>
    <p:extLst>
      <p:ext uri="{BB962C8B-B14F-4D97-AF65-F5344CB8AC3E}">
        <p14:creationId xmlns:p14="http://schemas.microsoft.com/office/powerpoint/2010/main" val="3069933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Trend v spotrebe energií</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E270DEB-809F-445A-B31F-12EEDE7DF1E9}"/>
              </a:ext>
            </a:extLst>
          </p:cNvPr>
          <p:cNvPicPr>
            <a:picLocks noChangeAspect="1"/>
          </p:cNvPicPr>
          <p:nvPr/>
        </p:nvPicPr>
        <p:blipFill>
          <a:blip r:embed="rId3"/>
          <a:stretch>
            <a:fillRect/>
          </a:stretch>
        </p:blipFill>
        <p:spPr>
          <a:xfrm>
            <a:off x="983012" y="1335861"/>
            <a:ext cx="5110728" cy="4684340"/>
          </a:xfrm>
          <a:prstGeom prst="rect">
            <a:avLst/>
          </a:prstGeom>
        </p:spPr>
      </p:pic>
      <p:pic>
        <p:nvPicPr>
          <p:cNvPr id="5" name="Picture 4">
            <a:extLst>
              <a:ext uri="{FF2B5EF4-FFF2-40B4-BE49-F238E27FC236}">
                <a16:creationId xmlns:a16="http://schemas.microsoft.com/office/drawing/2014/main" id="{8066E875-EEC6-41A7-96A3-E0E4879D5BA2}"/>
              </a:ext>
            </a:extLst>
          </p:cNvPr>
          <p:cNvPicPr>
            <a:picLocks noChangeAspect="1"/>
          </p:cNvPicPr>
          <p:nvPr/>
        </p:nvPicPr>
        <p:blipFill>
          <a:blip r:embed="rId4"/>
          <a:stretch>
            <a:fillRect/>
          </a:stretch>
        </p:blipFill>
        <p:spPr>
          <a:xfrm>
            <a:off x="6238552" y="1335860"/>
            <a:ext cx="5124440" cy="4684341"/>
          </a:xfrm>
          <a:prstGeom prst="rect">
            <a:avLst/>
          </a:prstGeom>
        </p:spPr>
      </p:pic>
      <p:sp>
        <p:nvSpPr>
          <p:cNvPr id="8" name="TextBox 7">
            <a:extLst>
              <a:ext uri="{FF2B5EF4-FFF2-40B4-BE49-F238E27FC236}">
                <a16:creationId xmlns:a16="http://schemas.microsoft.com/office/drawing/2014/main" id="{D07F94C5-B9BD-4964-9CFC-1BDD8288C0A6}"/>
              </a:ext>
            </a:extLst>
          </p:cNvPr>
          <p:cNvSpPr txBox="1"/>
          <p:nvPr/>
        </p:nvSpPr>
        <p:spPr>
          <a:xfrm>
            <a:off x="4173741" y="3624612"/>
            <a:ext cx="4129619" cy="461665"/>
          </a:xfrm>
          <a:prstGeom prst="rect">
            <a:avLst/>
          </a:prstGeom>
          <a:noFill/>
        </p:spPr>
        <p:txBody>
          <a:bodyPr wrap="square" rtlCol="0">
            <a:spAutoFit/>
          </a:bodyPr>
          <a:lstStyle/>
          <a:p>
            <a:r>
              <a:rPr lang="sk-SK" sz="2400" b="1" dirty="0"/>
              <a:t>Riadenie bilancie v priemysle</a:t>
            </a:r>
          </a:p>
        </p:txBody>
      </p:sp>
      <p:sp>
        <p:nvSpPr>
          <p:cNvPr id="13" name="TextBox 12">
            <a:extLst>
              <a:ext uri="{FF2B5EF4-FFF2-40B4-BE49-F238E27FC236}">
                <a16:creationId xmlns:a16="http://schemas.microsoft.com/office/drawing/2014/main" id="{8AEB35B6-77DF-4A58-9972-110496EC97B5}"/>
              </a:ext>
            </a:extLst>
          </p:cNvPr>
          <p:cNvSpPr txBox="1"/>
          <p:nvPr/>
        </p:nvSpPr>
        <p:spPr>
          <a:xfrm>
            <a:off x="4020523" y="4360741"/>
            <a:ext cx="4436057" cy="461665"/>
          </a:xfrm>
          <a:prstGeom prst="rect">
            <a:avLst/>
          </a:prstGeom>
          <a:noFill/>
        </p:spPr>
        <p:txBody>
          <a:bodyPr wrap="square" rtlCol="0">
            <a:spAutoFit/>
          </a:bodyPr>
          <a:lstStyle/>
          <a:p>
            <a:r>
              <a:rPr lang="sk-SK" sz="2400" b="1" dirty="0"/>
              <a:t>Obchodná tarifikácia domácností</a:t>
            </a:r>
          </a:p>
        </p:txBody>
      </p:sp>
    </p:spTree>
    <p:extLst>
      <p:ext uri="{BB962C8B-B14F-4D97-AF65-F5344CB8AC3E}">
        <p14:creationId xmlns:p14="http://schemas.microsoft.com/office/powerpoint/2010/main" val="1224874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Trh s podpornými službami na Slovensku</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06D3EA6E-BDA5-496C-AA62-0734C2741DC4}"/>
              </a:ext>
            </a:extLst>
          </p:cNvPr>
          <p:cNvSpPr/>
          <p:nvPr/>
        </p:nvSpPr>
        <p:spPr>
          <a:xfrm>
            <a:off x="947352" y="1993454"/>
            <a:ext cx="4407244" cy="2862322"/>
          </a:xfrm>
          <a:prstGeom prst="rect">
            <a:avLst/>
          </a:prstGeom>
        </p:spPr>
        <p:txBody>
          <a:bodyPr wrap="square">
            <a:spAutoFit/>
          </a:bodyPr>
          <a:lstStyle/>
          <a:p>
            <a:r>
              <a:rPr lang="sk-SK" dirty="0"/>
              <a:t>Po analýze rôznych technických riešení sa do aplikačnej praxe zavádzajú niektoré varianty, ktoré pokrývajú nedostatok </a:t>
            </a:r>
            <a:r>
              <a:rPr lang="sk-SK" dirty="0" err="1"/>
              <a:t>PpS</a:t>
            </a:r>
            <a:r>
              <a:rPr lang="sk-SK" dirty="0"/>
              <a:t>. Realizuje sa nákup </a:t>
            </a:r>
            <a:r>
              <a:rPr lang="sk-SK" dirty="0" err="1"/>
              <a:t>PpS</a:t>
            </a:r>
            <a:r>
              <a:rPr lang="sk-SK" dirty="0"/>
              <a:t> od susedných prevádzkovateľov PS, napr. nákup PRV z iných regulačných oblastí. Prostredníctvom aktualizácie Technických Podmienok SEPS (dokument B), sa pre </a:t>
            </a:r>
            <a:r>
              <a:rPr lang="sk-SK" dirty="0" err="1"/>
              <a:t>PpS</a:t>
            </a:r>
            <a:r>
              <a:rPr lang="sk-SK" dirty="0"/>
              <a:t> typu SRV otvorila možnosť ich poskytovania prostredníctvom </a:t>
            </a:r>
            <a:r>
              <a:rPr lang="sk-SK" dirty="0">
                <a:highlight>
                  <a:srgbClr val="FFFF00"/>
                </a:highlight>
              </a:rPr>
              <a:t>virtuálnych elektrární.</a:t>
            </a:r>
          </a:p>
        </p:txBody>
      </p:sp>
      <p:sp>
        <p:nvSpPr>
          <p:cNvPr id="6" name="Rectangle 5">
            <a:extLst>
              <a:ext uri="{FF2B5EF4-FFF2-40B4-BE49-F238E27FC236}">
                <a16:creationId xmlns:a16="http://schemas.microsoft.com/office/drawing/2014/main" id="{7E87E970-0C83-4A4C-BE02-82045DB44AA2}"/>
              </a:ext>
            </a:extLst>
          </p:cNvPr>
          <p:cNvSpPr/>
          <p:nvPr/>
        </p:nvSpPr>
        <p:spPr>
          <a:xfrm>
            <a:off x="947352" y="5051450"/>
            <a:ext cx="7119551" cy="923330"/>
          </a:xfrm>
          <a:prstGeom prst="rect">
            <a:avLst/>
          </a:prstGeom>
        </p:spPr>
        <p:txBody>
          <a:bodyPr wrap="square">
            <a:spAutoFit/>
          </a:bodyPr>
          <a:lstStyle/>
          <a:p>
            <a:r>
              <a:rPr lang="sk-SK" dirty="0"/>
              <a:t>Správa o výsledkoch monitorovania bezpečnosti dodávok elektriny za 2017</a:t>
            </a:r>
          </a:p>
          <a:p>
            <a:endParaRPr lang="sk-SK" dirty="0"/>
          </a:p>
          <a:p>
            <a:r>
              <a:rPr lang="sk-SK" dirty="0"/>
              <a:t>Ako výrobcovia elektriny vnímajú nové pravidlá pre trh s elektrinou?</a:t>
            </a:r>
          </a:p>
        </p:txBody>
      </p:sp>
      <p:sp>
        <p:nvSpPr>
          <p:cNvPr id="7" name="Rectangle 6">
            <a:extLst>
              <a:ext uri="{FF2B5EF4-FFF2-40B4-BE49-F238E27FC236}">
                <a16:creationId xmlns:a16="http://schemas.microsoft.com/office/drawing/2014/main" id="{A0B4BECF-71DA-4C1F-8442-6F56ECC2B51F}"/>
              </a:ext>
            </a:extLst>
          </p:cNvPr>
          <p:cNvSpPr/>
          <p:nvPr/>
        </p:nvSpPr>
        <p:spPr>
          <a:xfrm>
            <a:off x="6738550" y="1886362"/>
            <a:ext cx="4407244" cy="2862322"/>
          </a:xfrm>
          <a:prstGeom prst="rect">
            <a:avLst/>
          </a:prstGeom>
        </p:spPr>
        <p:txBody>
          <a:bodyPr wrap="square">
            <a:spAutoFit/>
          </a:bodyPr>
          <a:lstStyle/>
          <a:p>
            <a:r>
              <a:rPr lang="sk-SK" b="1" dirty="0">
                <a:solidFill>
                  <a:srgbClr val="333333"/>
                </a:solidFill>
              </a:rPr>
              <a:t>Autorizácia nových výrobných kapacít</a:t>
            </a:r>
          </a:p>
          <a:p>
            <a:endParaRPr lang="sk-SK" dirty="0">
              <a:solidFill>
                <a:srgbClr val="333333"/>
              </a:solidFill>
            </a:endParaRPr>
          </a:p>
          <a:p>
            <a:r>
              <a:rPr lang="sk-SK" dirty="0">
                <a:solidFill>
                  <a:srgbClr val="333333"/>
                </a:solidFill>
              </a:rPr>
              <a:t>Balíček prináša zmenu pri autorizovaní nových kapacít výrobcov. Okrem úpravy dosahovaného cieľa 32 % OZE na konečnej spotrebe elektriny v EÚ, zavádza de </a:t>
            </a:r>
            <a:r>
              <a:rPr lang="sk-SK" dirty="0" err="1">
                <a:solidFill>
                  <a:srgbClr val="333333"/>
                </a:solidFill>
              </a:rPr>
              <a:t>facto</a:t>
            </a:r>
            <a:r>
              <a:rPr lang="sk-SK" dirty="0">
                <a:solidFill>
                  <a:srgbClr val="333333"/>
                </a:solidFill>
              </a:rPr>
              <a:t> aj povinnosť, aby štáty pri prideľovaní autorizácii posudzovali okrem iného aj alternatívne riešenia ako sú </a:t>
            </a:r>
            <a:r>
              <a:rPr lang="sk-SK" dirty="0">
                <a:solidFill>
                  <a:srgbClr val="333333"/>
                </a:solidFill>
                <a:highlight>
                  <a:srgbClr val="FFFF00"/>
                </a:highlight>
              </a:rPr>
              <a:t>akumulácia, agregácia, </a:t>
            </a:r>
            <a:r>
              <a:rPr lang="sk-SK" dirty="0" err="1">
                <a:solidFill>
                  <a:srgbClr val="333333"/>
                </a:solidFill>
                <a:highlight>
                  <a:srgbClr val="FFFF00"/>
                </a:highlight>
              </a:rPr>
              <a:t>demand</a:t>
            </a:r>
            <a:r>
              <a:rPr lang="sk-SK" dirty="0">
                <a:solidFill>
                  <a:srgbClr val="333333"/>
                </a:solidFill>
                <a:highlight>
                  <a:srgbClr val="FFFF00"/>
                </a:highlight>
              </a:rPr>
              <a:t> </a:t>
            </a:r>
            <a:r>
              <a:rPr lang="sk-SK" dirty="0" err="1">
                <a:solidFill>
                  <a:srgbClr val="333333"/>
                </a:solidFill>
                <a:highlight>
                  <a:srgbClr val="FFFF00"/>
                </a:highlight>
              </a:rPr>
              <a:t>response</a:t>
            </a:r>
            <a:r>
              <a:rPr lang="sk-SK" dirty="0">
                <a:solidFill>
                  <a:srgbClr val="333333"/>
                </a:solidFill>
                <a:highlight>
                  <a:srgbClr val="FFFF00"/>
                </a:highlight>
              </a:rPr>
              <a:t> </a:t>
            </a:r>
            <a:r>
              <a:rPr lang="sk-SK" dirty="0">
                <a:solidFill>
                  <a:srgbClr val="333333"/>
                </a:solidFill>
              </a:rPr>
              <a:t>atď</a:t>
            </a:r>
            <a:r>
              <a:rPr lang="sk-SK" dirty="0">
                <a:solidFill>
                  <a:srgbClr val="333333"/>
                </a:solidFill>
                <a:latin typeface="robotoregular"/>
              </a:rPr>
              <a:t>.</a:t>
            </a:r>
            <a:endParaRPr lang="sk-SK" b="0" i="0" dirty="0">
              <a:solidFill>
                <a:srgbClr val="333333"/>
              </a:solidFill>
              <a:effectLst/>
              <a:latin typeface="robotoregular"/>
            </a:endParaRPr>
          </a:p>
        </p:txBody>
      </p:sp>
    </p:spTree>
    <p:extLst>
      <p:ext uri="{BB962C8B-B14F-4D97-AF65-F5344CB8AC3E}">
        <p14:creationId xmlns:p14="http://schemas.microsoft.com/office/powerpoint/2010/main" val="1340226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a:xfrm>
            <a:off x="847392" y="2333968"/>
            <a:ext cx="10515600" cy="1325563"/>
          </a:xfrm>
        </p:spPr>
        <p:txBody>
          <a:bodyPr/>
          <a:lstStyle/>
          <a:p>
            <a:r>
              <a:rPr lang="sk-SK" dirty="0"/>
              <a:t>Technické benefity</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a:extLst>
              <a:ext uri="{FF2B5EF4-FFF2-40B4-BE49-F238E27FC236}">
                <a16:creationId xmlns:a16="http://schemas.microsoft.com/office/drawing/2014/main" id="{34263E00-ED96-47F2-ABD6-8C483A7465C0}"/>
              </a:ext>
            </a:extLst>
          </p:cNvPr>
          <p:cNvSpPr>
            <a:spLocks noGrp="1"/>
          </p:cNvSpPr>
          <p:nvPr>
            <p:ph idx="1"/>
          </p:nvPr>
        </p:nvSpPr>
        <p:spPr>
          <a:xfrm>
            <a:off x="5673815" y="3678066"/>
            <a:ext cx="5597471" cy="2190194"/>
          </a:xfrm>
        </p:spPr>
        <p:txBody>
          <a:bodyPr/>
          <a:lstStyle/>
          <a:p>
            <a:r>
              <a:rPr lang="sk-SK" dirty="0"/>
              <a:t>Inštalácia v DTS</a:t>
            </a:r>
          </a:p>
          <a:p>
            <a:r>
              <a:rPr lang="sk-SK" dirty="0"/>
              <a:t>BMS pre LDS</a:t>
            </a:r>
          </a:p>
          <a:p>
            <a:r>
              <a:rPr lang="sk-SK" dirty="0"/>
              <a:t>BMS pri FVE</a:t>
            </a:r>
          </a:p>
          <a:p>
            <a:r>
              <a:rPr lang="sk-SK" dirty="0"/>
              <a:t>Nástroj poskytovania flexibility</a:t>
            </a:r>
          </a:p>
        </p:txBody>
      </p:sp>
    </p:spTree>
    <p:extLst>
      <p:ext uri="{BB962C8B-B14F-4D97-AF65-F5344CB8AC3E}">
        <p14:creationId xmlns:p14="http://schemas.microsoft.com/office/powerpoint/2010/main" val="1256475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p:txBody>
          <a:bodyPr/>
          <a:lstStyle/>
          <a:p>
            <a:r>
              <a:rPr lang="sk-SK" dirty="0"/>
              <a:t>Iný príklad riešenia</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C7435E4E-9BA5-4B2B-AC29-9161A129CBFD}"/>
              </a:ext>
            </a:extLst>
          </p:cNvPr>
          <p:cNvPicPr>
            <a:picLocks noChangeAspect="1"/>
          </p:cNvPicPr>
          <p:nvPr/>
        </p:nvPicPr>
        <p:blipFill>
          <a:blip r:embed="rId3"/>
          <a:stretch>
            <a:fillRect/>
          </a:stretch>
        </p:blipFill>
        <p:spPr>
          <a:xfrm>
            <a:off x="4349489" y="1604684"/>
            <a:ext cx="6715897" cy="3820640"/>
          </a:xfrm>
          <a:prstGeom prst="rect">
            <a:avLst/>
          </a:prstGeom>
        </p:spPr>
      </p:pic>
      <p:pic>
        <p:nvPicPr>
          <p:cNvPr id="8" name="Picture 7">
            <a:extLst>
              <a:ext uri="{FF2B5EF4-FFF2-40B4-BE49-F238E27FC236}">
                <a16:creationId xmlns:a16="http://schemas.microsoft.com/office/drawing/2014/main" id="{16BE2F62-0309-465F-949B-7938A5B2FDEA}"/>
              </a:ext>
            </a:extLst>
          </p:cNvPr>
          <p:cNvPicPr>
            <a:picLocks noChangeAspect="1"/>
          </p:cNvPicPr>
          <p:nvPr/>
        </p:nvPicPr>
        <p:blipFill>
          <a:blip r:embed="rId4"/>
          <a:stretch>
            <a:fillRect/>
          </a:stretch>
        </p:blipFill>
        <p:spPr>
          <a:xfrm>
            <a:off x="962721" y="1604684"/>
            <a:ext cx="3098354" cy="3820640"/>
          </a:xfrm>
          <a:prstGeom prst="rect">
            <a:avLst/>
          </a:prstGeom>
        </p:spPr>
      </p:pic>
      <p:sp>
        <p:nvSpPr>
          <p:cNvPr id="9" name="Content Placeholder 2">
            <a:extLst>
              <a:ext uri="{FF2B5EF4-FFF2-40B4-BE49-F238E27FC236}">
                <a16:creationId xmlns:a16="http://schemas.microsoft.com/office/drawing/2014/main" id="{D5D9990C-F90F-4A9E-84A3-EBCB226D5543}"/>
              </a:ext>
            </a:extLst>
          </p:cNvPr>
          <p:cNvSpPr>
            <a:spLocks noGrp="1"/>
          </p:cNvSpPr>
          <p:nvPr>
            <p:ph idx="1"/>
          </p:nvPr>
        </p:nvSpPr>
        <p:spPr>
          <a:xfrm>
            <a:off x="4118919" y="5758249"/>
            <a:ext cx="7234881" cy="906634"/>
          </a:xfrm>
        </p:spPr>
        <p:txBody>
          <a:bodyPr/>
          <a:lstStyle/>
          <a:p>
            <a:pPr marL="0" indent="0">
              <a:buNone/>
            </a:pPr>
            <a:r>
              <a:rPr lang="sk-SK" dirty="0"/>
              <a:t>Hybridné </a:t>
            </a:r>
            <a:r>
              <a:rPr lang="sk-SK" dirty="0" err="1"/>
              <a:t>troj</a:t>
            </a:r>
            <a:r>
              <a:rPr lang="sk-SK" dirty="0"/>
              <a:t>-fázové meniče s DC/DC spojkou</a:t>
            </a:r>
          </a:p>
        </p:txBody>
      </p:sp>
    </p:spTree>
    <p:extLst>
      <p:ext uri="{BB962C8B-B14F-4D97-AF65-F5344CB8AC3E}">
        <p14:creationId xmlns:p14="http://schemas.microsoft.com/office/powerpoint/2010/main" val="1023679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p:txBody>
          <a:bodyPr/>
          <a:lstStyle/>
          <a:p>
            <a:r>
              <a:rPr lang="sk-SK" dirty="0"/>
              <a:t>Úplne iný príklad riešenia</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EF719DEF-51F4-4321-B817-09A053E8E7E4}"/>
              </a:ext>
            </a:extLst>
          </p:cNvPr>
          <p:cNvPicPr>
            <a:picLocks noChangeAspect="1"/>
          </p:cNvPicPr>
          <p:nvPr/>
        </p:nvPicPr>
        <p:blipFill>
          <a:blip r:embed="rId3"/>
          <a:stretch>
            <a:fillRect/>
          </a:stretch>
        </p:blipFill>
        <p:spPr>
          <a:xfrm>
            <a:off x="3546513" y="1690688"/>
            <a:ext cx="7807287" cy="3692524"/>
          </a:xfrm>
          <a:prstGeom prst="rect">
            <a:avLst/>
          </a:prstGeom>
        </p:spPr>
      </p:pic>
    </p:spTree>
    <p:extLst>
      <p:ext uri="{BB962C8B-B14F-4D97-AF65-F5344CB8AC3E}">
        <p14:creationId xmlns:p14="http://schemas.microsoft.com/office/powerpoint/2010/main" val="1503048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3F66422E-0991-4C43-9ABA-63C2EED51B8D}"/>
              </a:ext>
            </a:extLst>
          </p:cNvPr>
          <p:cNvPicPr>
            <a:picLocks noChangeAspect="1"/>
          </p:cNvPicPr>
          <p:nvPr/>
        </p:nvPicPr>
        <p:blipFill>
          <a:blip r:embed="rId3"/>
          <a:stretch>
            <a:fillRect/>
          </a:stretch>
        </p:blipFill>
        <p:spPr>
          <a:xfrm>
            <a:off x="1654075" y="462424"/>
            <a:ext cx="8883849" cy="5456462"/>
          </a:xfrm>
          <a:prstGeom prst="rect">
            <a:avLst/>
          </a:prstGeom>
        </p:spPr>
      </p:pic>
    </p:spTree>
    <p:extLst>
      <p:ext uri="{BB962C8B-B14F-4D97-AF65-F5344CB8AC3E}">
        <p14:creationId xmlns:p14="http://schemas.microsoft.com/office/powerpoint/2010/main" val="1516647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a:xfrm>
            <a:off x="847392" y="2333968"/>
            <a:ext cx="10515600" cy="1325563"/>
          </a:xfrm>
        </p:spPr>
        <p:txBody>
          <a:bodyPr/>
          <a:lstStyle/>
          <a:p>
            <a:r>
              <a:rPr lang="sk-SK" dirty="0"/>
              <a:t>Sme pripravený na inštaláciu a prevádzku ?</a:t>
            </a:r>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3367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Kritické faktory pre úspešné rozšírenie</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2">
            <a:extLst>
              <a:ext uri="{FF2B5EF4-FFF2-40B4-BE49-F238E27FC236}">
                <a16:creationId xmlns:a16="http://schemas.microsoft.com/office/drawing/2014/main" id="{FBA459D1-66D6-4E95-8FF4-FDB9EAB9F2E0}"/>
              </a:ext>
            </a:extLst>
          </p:cNvPr>
          <p:cNvSpPr>
            <a:spLocks noGrp="1"/>
          </p:cNvSpPr>
          <p:nvPr>
            <p:ph idx="1"/>
          </p:nvPr>
        </p:nvSpPr>
        <p:spPr>
          <a:xfrm>
            <a:off x="1052389" y="1934122"/>
            <a:ext cx="5597471" cy="3436948"/>
          </a:xfrm>
        </p:spPr>
        <p:txBody>
          <a:bodyPr>
            <a:normAutofit lnSpcReduction="10000"/>
          </a:bodyPr>
          <a:lstStyle/>
          <a:p>
            <a:r>
              <a:rPr lang="sk-SK" dirty="0"/>
              <a:t>Legislatívny rámec</a:t>
            </a:r>
          </a:p>
          <a:p>
            <a:r>
              <a:rPr lang="sk-SK" dirty="0"/>
              <a:t>Pripravenosť distribučnej siete</a:t>
            </a:r>
          </a:p>
          <a:p>
            <a:r>
              <a:rPr lang="sk-SK" dirty="0" err="1"/>
              <a:t>Interoperabilita</a:t>
            </a:r>
            <a:r>
              <a:rPr lang="sk-SK" dirty="0"/>
              <a:t> riešení</a:t>
            </a:r>
          </a:p>
          <a:p>
            <a:r>
              <a:rPr lang="sk-SK" dirty="0"/>
              <a:t>Štandardy na výmenu dát</a:t>
            </a:r>
          </a:p>
          <a:p>
            <a:r>
              <a:rPr lang="sk-SK" dirty="0"/>
              <a:t>Technologické znalosti</a:t>
            </a:r>
          </a:p>
          <a:p>
            <a:r>
              <a:rPr lang="sk-SK" dirty="0"/>
              <a:t>Cena</a:t>
            </a:r>
          </a:p>
          <a:p>
            <a:r>
              <a:rPr lang="sk-SK" b="1" dirty="0"/>
              <a:t>Nadväzujúce služby a technológie</a:t>
            </a:r>
          </a:p>
          <a:p>
            <a:endParaRPr lang="sk-SK" dirty="0"/>
          </a:p>
          <a:p>
            <a:endParaRPr lang="sk-SK" dirty="0"/>
          </a:p>
          <a:p>
            <a:endParaRPr lang="sk-SK" dirty="0"/>
          </a:p>
        </p:txBody>
      </p:sp>
    </p:spTree>
    <p:extLst>
      <p:ext uri="{BB962C8B-B14F-4D97-AF65-F5344CB8AC3E}">
        <p14:creationId xmlns:p14="http://schemas.microsoft.com/office/powerpoint/2010/main" val="2649665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Podpora v nástrojoch pre obchodovanie</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a:extLst>
              <a:ext uri="{FF2B5EF4-FFF2-40B4-BE49-F238E27FC236}">
                <a16:creationId xmlns:a16="http://schemas.microsoft.com/office/drawing/2014/main" id="{A356D393-3C66-4340-A002-7EB61DA8A4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79534" y="1690688"/>
            <a:ext cx="6081831" cy="33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63BF989C-C15D-432F-A1C8-973D4834B3BA}"/>
              </a:ext>
            </a:extLst>
          </p:cNvPr>
          <p:cNvSpPr>
            <a:spLocks noChangeArrowheads="1"/>
          </p:cNvSpPr>
          <p:nvPr/>
        </p:nvSpPr>
        <p:spPr bwMode="auto">
          <a:xfrm>
            <a:off x="1068386" y="2084172"/>
            <a:ext cx="196768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sk-SK"/>
          </a:p>
        </p:txBody>
      </p:sp>
      <p:graphicFrame>
        <p:nvGraphicFramePr>
          <p:cNvPr id="4" name="Object 3">
            <a:extLst>
              <a:ext uri="{FF2B5EF4-FFF2-40B4-BE49-F238E27FC236}">
                <a16:creationId xmlns:a16="http://schemas.microsoft.com/office/drawing/2014/main" id="{44D1F949-CC5B-41EB-91BC-32AC30663A8D}"/>
              </a:ext>
            </a:extLst>
          </p:cNvPr>
          <p:cNvGraphicFramePr>
            <a:graphicFrameLocks noChangeAspect="1"/>
          </p:cNvGraphicFramePr>
          <p:nvPr>
            <p:extLst>
              <p:ext uri="{D42A27DB-BD31-4B8C-83A1-F6EECF244321}">
                <p14:modId xmlns:p14="http://schemas.microsoft.com/office/powerpoint/2010/main" val="733638304"/>
              </p:ext>
            </p:extLst>
          </p:nvPr>
        </p:nvGraphicFramePr>
        <p:xfrm>
          <a:off x="640359" y="1922277"/>
          <a:ext cx="4611148" cy="3013445"/>
        </p:xfrm>
        <a:graphic>
          <a:graphicData uri="http://schemas.openxmlformats.org/presentationml/2006/ole">
            <mc:AlternateContent xmlns:mc="http://schemas.openxmlformats.org/markup-compatibility/2006">
              <mc:Choice xmlns:v="urn:schemas-microsoft-com:vml" Requires="v">
                <p:oleObj spid="_x0000_s2063" name="Bitmap Image" r:id="rId5" imgW="7323810" imgH="4753639" progId="Paint.Picture">
                  <p:embed/>
                </p:oleObj>
              </mc:Choice>
              <mc:Fallback>
                <p:oleObj name="Bitmap Image" r:id="rId5" imgW="7323810" imgH="4753639" progId="Paint.Picture">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359" y="1922277"/>
                        <a:ext cx="4611148" cy="3013445"/>
                      </a:xfrm>
                      <a:prstGeom prst="rect">
                        <a:avLst/>
                      </a:prstGeom>
                      <a:noFill/>
                    </p:spPr>
                  </p:pic>
                </p:oleObj>
              </mc:Fallback>
            </mc:AlternateContent>
          </a:graphicData>
        </a:graphic>
      </p:graphicFrame>
      <p:sp>
        <p:nvSpPr>
          <p:cNvPr id="7" name="Content Placeholder 2">
            <a:extLst>
              <a:ext uri="{FF2B5EF4-FFF2-40B4-BE49-F238E27FC236}">
                <a16:creationId xmlns:a16="http://schemas.microsoft.com/office/drawing/2014/main" id="{4402E6EE-F6E7-41F8-9A70-E995347DEC64}"/>
              </a:ext>
            </a:extLst>
          </p:cNvPr>
          <p:cNvSpPr>
            <a:spLocks noGrp="1"/>
          </p:cNvSpPr>
          <p:nvPr>
            <p:ph idx="1"/>
          </p:nvPr>
        </p:nvSpPr>
        <p:spPr>
          <a:xfrm>
            <a:off x="3456265" y="5529567"/>
            <a:ext cx="8031760" cy="577618"/>
          </a:xfrm>
        </p:spPr>
        <p:txBody>
          <a:bodyPr>
            <a:normAutofit fontScale="92500"/>
          </a:bodyPr>
          <a:lstStyle/>
          <a:p>
            <a:pPr marL="0" indent="0">
              <a:buNone/>
            </a:pPr>
            <a:r>
              <a:rPr lang="sk-SK" dirty="0"/>
              <a:t>Riadené nabíjanie a vybíjanie ako N-parametrický produkt</a:t>
            </a:r>
          </a:p>
        </p:txBody>
      </p:sp>
    </p:spTree>
    <p:extLst>
      <p:ext uri="{BB962C8B-B14F-4D97-AF65-F5344CB8AC3E}">
        <p14:creationId xmlns:p14="http://schemas.microsoft.com/office/powerpoint/2010/main" val="330831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Cezhraničné obchodovanie</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a16="http://schemas.microsoft.com/office/drawing/2014/main" id="{584F25C2-B16B-4324-B828-57D366C33E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2873" y="1910706"/>
            <a:ext cx="9126253" cy="359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2832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Spracovanie dát v reálnom čase</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a:extLst>
              <a:ext uri="{FF2B5EF4-FFF2-40B4-BE49-F238E27FC236}">
                <a16:creationId xmlns:a16="http://schemas.microsoft.com/office/drawing/2014/main" id="{BD3A39FA-FC13-4A0E-8C90-05DA305C3A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175" y="1833563"/>
            <a:ext cx="10267649" cy="2689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a:extLst>
              <a:ext uri="{FF2B5EF4-FFF2-40B4-BE49-F238E27FC236}">
                <a16:creationId xmlns:a16="http://schemas.microsoft.com/office/drawing/2014/main" id="{EE5F7180-270F-4EF3-B2AE-4EF7A714FB6E}"/>
              </a:ext>
            </a:extLst>
          </p:cNvPr>
          <p:cNvSpPr>
            <a:spLocks noGrp="1"/>
          </p:cNvSpPr>
          <p:nvPr>
            <p:ph idx="1"/>
          </p:nvPr>
        </p:nvSpPr>
        <p:spPr>
          <a:xfrm>
            <a:off x="2108886" y="5529567"/>
            <a:ext cx="9379139" cy="577618"/>
          </a:xfrm>
        </p:spPr>
        <p:txBody>
          <a:bodyPr>
            <a:normAutofit fontScale="85000" lnSpcReduction="10000"/>
          </a:bodyPr>
          <a:lstStyle/>
          <a:p>
            <a:pPr marL="0" indent="0">
              <a:buNone/>
            </a:pPr>
            <a:r>
              <a:rPr lang="sk-SK" dirty="0"/>
              <a:t>Predikcia v reálnom čase, jeden dátový sklad pre SCADA aj obchodné dáta</a:t>
            </a:r>
          </a:p>
        </p:txBody>
      </p:sp>
    </p:spTree>
    <p:extLst>
      <p:ext uri="{BB962C8B-B14F-4D97-AF65-F5344CB8AC3E}">
        <p14:creationId xmlns:p14="http://schemas.microsoft.com/office/powerpoint/2010/main" val="3059226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Komunikácia v reálnom čase</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a:extLst>
              <a:ext uri="{FF2B5EF4-FFF2-40B4-BE49-F238E27FC236}">
                <a16:creationId xmlns:a16="http://schemas.microsoft.com/office/drawing/2014/main" id="{EE5F7180-270F-4EF3-B2AE-4EF7A714FB6E}"/>
              </a:ext>
            </a:extLst>
          </p:cNvPr>
          <p:cNvSpPr>
            <a:spLocks noGrp="1"/>
          </p:cNvSpPr>
          <p:nvPr>
            <p:ph idx="1"/>
          </p:nvPr>
        </p:nvSpPr>
        <p:spPr>
          <a:xfrm>
            <a:off x="2833816" y="5529567"/>
            <a:ext cx="8654209" cy="577618"/>
          </a:xfrm>
        </p:spPr>
        <p:txBody>
          <a:bodyPr>
            <a:normAutofit/>
          </a:bodyPr>
          <a:lstStyle/>
          <a:p>
            <a:pPr marL="0" indent="0">
              <a:buNone/>
            </a:pPr>
            <a:r>
              <a:rPr lang="sk-SK" dirty="0"/>
              <a:t>Prevedenie RTU v závislosti od možnosti integrácie v BMS</a:t>
            </a:r>
          </a:p>
        </p:txBody>
      </p:sp>
      <p:pic>
        <p:nvPicPr>
          <p:cNvPr id="3" name="Picture 2">
            <a:extLst>
              <a:ext uri="{FF2B5EF4-FFF2-40B4-BE49-F238E27FC236}">
                <a16:creationId xmlns:a16="http://schemas.microsoft.com/office/drawing/2014/main" id="{63AD92EC-7A9D-44D5-82BD-E9F4C341CAFA}"/>
              </a:ext>
            </a:extLst>
          </p:cNvPr>
          <p:cNvPicPr>
            <a:picLocks noChangeAspect="1"/>
          </p:cNvPicPr>
          <p:nvPr/>
        </p:nvPicPr>
        <p:blipFill>
          <a:blip r:embed="rId3"/>
          <a:stretch>
            <a:fillRect/>
          </a:stretch>
        </p:blipFill>
        <p:spPr>
          <a:xfrm>
            <a:off x="1270159" y="2381724"/>
            <a:ext cx="4452171" cy="2094552"/>
          </a:xfrm>
          <a:prstGeom prst="rect">
            <a:avLst/>
          </a:prstGeom>
        </p:spPr>
      </p:pic>
      <p:pic>
        <p:nvPicPr>
          <p:cNvPr id="7" name="Picture 2" descr="K:\ot1\Ostatne\FOTO el. modulov\foto elektronika blue\_MG_3727-Edit.jpg">
            <a:extLst>
              <a:ext uri="{FF2B5EF4-FFF2-40B4-BE49-F238E27FC236}">
                <a16:creationId xmlns:a16="http://schemas.microsoft.com/office/drawing/2014/main" id="{76322CCE-DEB1-4441-9144-D819AC8B4080}"/>
              </a:ext>
            </a:extLst>
          </p:cNvPr>
          <p:cNvPicPr>
            <a:picLocks noChangeAspect="1" noChangeArrowheads="1"/>
          </p:cNvPicPr>
          <p:nvPr/>
        </p:nvPicPr>
        <p:blipFill>
          <a:blip r:embed="rId4" cstate="print"/>
          <a:srcRect/>
          <a:stretch>
            <a:fillRect/>
          </a:stretch>
        </p:blipFill>
        <p:spPr bwMode="auto">
          <a:xfrm>
            <a:off x="6154288" y="1407974"/>
            <a:ext cx="5333737" cy="3707723"/>
          </a:xfrm>
          <a:prstGeom prst="rect">
            <a:avLst/>
          </a:prstGeom>
          <a:noFill/>
        </p:spPr>
      </p:pic>
    </p:spTree>
    <p:extLst>
      <p:ext uri="{BB962C8B-B14F-4D97-AF65-F5344CB8AC3E}">
        <p14:creationId xmlns:p14="http://schemas.microsoft.com/office/powerpoint/2010/main" val="2271437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Otvorenosť riešenia</a:t>
            </a:r>
          </a:p>
        </p:txBody>
      </p:sp>
      <p:pic>
        <p:nvPicPr>
          <p:cNvPr id="10" name="Picture 9" descr="D:\itrup\PROJEKTY\Marketing\__šablóna_leták A4\LOGA\Logo_podlhovaste\logo_MS-HDO_old.tif">
            <a:extLst>
              <a:ext uri="{FF2B5EF4-FFF2-40B4-BE49-F238E27FC236}">
                <a16:creationId xmlns:a16="http://schemas.microsoft.com/office/drawing/2014/main" id="{2A51D83A-CAF2-4B00-A04D-61687B4F78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a:extLst>
              <a:ext uri="{FF2B5EF4-FFF2-40B4-BE49-F238E27FC236}">
                <a16:creationId xmlns:a16="http://schemas.microsoft.com/office/drawing/2014/main" id="{EE5F7180-270F-4EF3-B2AE-4EF7A714FB6E}"/>
              </a:ext>
            </a:extLst>
          </p:cNvPr>
          <p:cNvSpPr>
            <a:spLocks noGrp="1"/>
          </p:cNvSpPr>
          <p:nvPr>
            <p:ph idx="1"/>
          </p:nvPr>
        </p:nvSpPr>
        <p:spPr>
          <a:xfrm>
            <a:off x="1037967" y="2275620"/>
            <a:ext cx="8654209" cy="3194304"/>
          </a:xfrm>
        </p:spPr>
        <p:txBody>
          <a:bodyPr>
            <a:normAutofit/>
          </a:bodyPr>
          <a:lstStyle/>
          <a:p>
            <a:pPr marL="0" indent="0">
              <a:buNone/>
            </a:pPr>
            <a:r>
              <a:rPr lang="sk-SK" dirty="0"/>
              <a:t>REST API</a:t>
            </a:r>
          </a:p>
          <a:p>
            <a:pPr marL="0" indent="0">
              <a:buNone/>
            </a:pPr>
            <a:r>
              <a:rPr lang="sk-SK" dirty="0"/>
              <a:t>Štandardné priemyselné komunikácie</a:t>
            </a:r>
          </a:p>
          <a:p>
            <a:pPr marL="0" indent="0">
              <a:buNone/>
            </a:pPr>
            <a:r>
              <a:rPr lang="sk-SK" dirty="0"/>
              <a:t>Virtuálne RTU s LMS funkciami</a:t>
            </a:r>
          </a:p>
          <a:p>
            <a:pPr marL="0" indent="0">
              <a:buNone/>
            </a:pPr>
            <a:r>
              <a:rPr lang="sk-SK" dirty="0"/>
              <a:t>RTU ako kontajner bežiaci na platforme iných výrobcov</a:t>
            </a:r>
          </a:p>
          <a:p>
            <a:pPr marL="0" indent="0">
              <a:buNone/>
            </a:pPr>
            <a:r>
              <a:rPr lang="sk-SK" dirty="0"/>
              <a:t>Adaptéry pre napojenie RTU/PLC priamo na EDM</a:t>
            </a:r>
          </a:p>
          <a:p>
            <a:pPr marL="0" indent="0">
              <a:buNone/>
            </a:pPr>
            <a:r>
              <a:rPr lang="sk-SK" dirty="0"/>
              <a:t>Funkcie pre všeobecné TOU zviazané LAF</a:t>
            </a:r>
          </a:p>
        </p:txBody>
      </p:sp>
    </p:spTree>
    <p:extLst>
      <p:ext uri="{BB962C8B-B14F-4D97-AF65-F5344CB8AC3E}">
        <p14:creationId xmlns:p14="http://schemas.microsoft.com/office/powerpoint/2010/main" val="1099065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sk-SK" dirty="0"/>
              <a:t>Záver</a:t>
            </a:r>
          </a:p>
        </p:txBody>
      </p:sp>
      <p:sp>
        <p:nvSpPr>
          <p:cNvPr id="7" name="Content Placeholder 2"/>
          <p:cNvSpPr>
            <a:spLocks noGrp="1"/>
          </p:cNvSpPr>
          <p:nvPr>
            <p:ph idx="1"/>
          </p:nvPr>
        </p:nvSpPr>
        <p:spPr>
          <a:xfrm>
            <a:off x="714181" y="1584073"/>
            <a:ext cx="6119074" cy="3690552"/>
          </a:xfrm>
        </p:spPr>
        <p:txBody>
          <a:bodyPr>
            <a:normAutofit fontScale="92500" lnSpcReduction="20000"/>
          </a:bodyPr>
          <a:lstStyle/>
          <a:p>
            <a:pPr marL="0" indent="0">
              <a:buNone/>
            </a:pPr>
            <a:r>
              <a:rPr lang="sk-SK" dirty="0"/>
              <a:t>Kľúčovým elementom spájajúcim novo vznikajúcu </a:t>
            </a:r>
            <a:r>
              <a:rPr lang="sk-SK" dirty="0" err="1"/>
              <a:t>decentrálnu</a:t>
            </a:r>
            <a:r>
              <a:rPr lang="sk-SK" dirty="0"/>
              <a:t> energetiku s dnešným konceptom elektrických sietí sú vysokokapacitné batériové úložiská s aktívnym riadením. </a:t>
            </a:r>
            <a:br>
              <a:rPr lang="sk-SK" dirty="0"/>
            </a:br>
            <a:endParaRPr lang="sk-SK" dirty="0"/>
          </a:p>
          <a:p>
            <a:pPr marL="0" indent="0">
              <a:buNone/>
            </a:pPr>
            <a:r>
              <a:rPr lang="sk-SK" dirty="0"/>
              <a:t>Technológie pre aktívne riadenie batériových úložísk elektrickej energie umožnia vzájomnú spoluprácu nástrojov pre obchodovanie s energiami v elektrických sietí  s nastupujúcej generácie.</a:t>
            </a:r>
          </a:p>
        </p:txBody>
      </p:sp>
      <p:pic>
        <p:nvPicPr>
          <p:cNvPr id="6" name="Picture 5" descr="D:\itrup\PROJEKTY\Marketing\__šablóna_leták A4\LOGA\Logo_podlhovaste\logo_MS-HDO_old.tif">
            <a:extLst>
              <a:ext uri="{FF2B5EF4-FFF2-40B4-BE49-F238E27FC236}">
                <a16:creationId xmlns:a16="http://schemas.microsoft.com/office/drawing/2014/main" id="{98D8DB3D-EF01-419D-8A44-AC4C9563417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A picture containing clock, object, drawing&#10;&#10;Description automatically generated">
            <a:extLst>
              <a:ext uri="{FF2B5EF4-FFF2-40B4-BE49-F238E27FC236}">
                <a16:creationId xmlns:a16="http://schemas.microsoft.com/office/drawing/2014/main" id="{CB138F7F-62B9-44CC-86C4-E0F9551A72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4541" y="1453492"/>
            <a:ext cx="4658865" cy="3617159"/>
          </a:xfrm>
          <a:prstGeom prst="rect">
            <a:avLst/>
          </a:prstGeom>
        </p:spPr>
      </p:pic>
    </p:spTree>
    <p:extLst>
      <p:ext uri="{BB962C8B-B14F-4D97-AF65-F5344CB8AC3E}">
        <p14:creationId xmlns:p14="http://schemas.microsoft.com/office/powerpoint/2010/main" val="660287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BD5B-C376-419A-9C80-9B46B116509A}"/>
              </a:ext>
            </a:extLst>
          </p:cNvPr>
          <p:cNvSpPr>
            <a:spLocks noGrp="1"/>
          </p:cNvSpPr>
          <p:nvPr>
            <p:ph type="title"/>
          </p:nvPr>
        </p:nvSpPr>
        <p:spPr/>
        <p:txBody>
          <a:bodyPr/>
          <a:lstStyle/>
          <a:p>
            <a:r>
              <a:rPr lang="sk-SK" dirty="0"/>
              <a:t>Použité zdroje</a:t>
            </a:r>
          </a:p>
        </p:txBody>
      </p:sp>
      <p:sp>
        <p:nvSpPr>
          <p:cNvPr id="3" name="Content Placeholder 2">
            <a:extLst>
              <a:ext uri="{FF2B5EF4-FFF2-40B4-BE49-F238E27FC236}">
                <a16:creationId xmlns:a16="http://schemas.microsoft.com/office/drawing/2014/main" id="{5F498700-0B76-4DC2-817B-308BA3A9A578}"/>
              </a:ext>
            </a:extLst>
          </p:cNvPr>
          <p:cNvSpPr>
            <a:spLocks noGrp="1"/>
          </p:cNvSpPr>
          <p:nvPr>
            <p:ph idx="1"/>
          </p:nvPr>
        </p:nvSpPr>
        <p:spPr>
          <a:xfrm>
            <a:off x="505597" y="1799480"/>
            <a:ext cx="11180806" cy="4351338"/>
          </a:xfrm>
        </p:spPr>
        <p:txBody>
          <a:bodyPr>
            <a:normAutofit/>
          </a:bodyPr>
          <a:lstStyle/>
          <a:p>
            <a:pPr marL="0" indent="0">
              <a:buNone/>
            </a:pPr>
            <a:r>
              <a:rPr lang="sk-SK" sz="1700" dirty="0">
                <a:hlinkClick r:id="rId2"/>
              </a:rPr>
              <a:t>https://sk.wikipedia.org/</a:t>
            </a:r>
            <a:endParaRPr lang="sk-SK" sz="1700" dirty="0"/>
          </a:p>
          <a:p>
            <a:pPr marL="0" indent="0">
              <a:buNone/>
            </a:pPr>
            <a:r>
              <a:rPr lang="sk-SK" sz="1700" dirty="0">
                <a:hlinkClick r:id="rId3"/>
              </a:rPr>
              <a:t>https://blog.crowdestate.eu/en/2018/crowdestate-marketplace/</a:t>
            </a:r>
            <a:endParaRPr lang="sk-SK" sz="1700" dirty="0"/>
          </a:p>
          <a:p>
            <a:pPr marL="0" indent="0">
              <a:buNone/>
            </a:pPr>
            <a:r>
              <a:rPr lang="sk-SK" sz="1700" dirty="0">
                <a:hlinkClick r:id="rId4"/>
              </a:rPr>
              <a:t>https://alfen.com/en/projects/3mw-energy-storage-nuon</a:t>
            </a:r>
            <a:endParaRPr lang="sk-SK" sz="1700" dirty="0"/>
          </a:p>
          <a:p>
            <a:pPr marL="0" indent="0">
              <a:buNone/>
            </a:pPr>
            <a:r>
              <a:rPr lang="sk-SK" sz="1700" dirty="0">
                <a:hlinkClick r:id="rId5"/>
              </a:rPr>
              <a:t>https://www.c-energy.cz/</a:t>
            </a:r>
            <a:endParaRPr lang="sk-SK" sz="1700" dirty="0"/>
          </a:p>
          <a:p>
            <a:pPr marL="0" indent="0">
              <a:buNone/>
            </a:pPr>
            <a:r>
              <a:rPr lang="sk-SK" sz="1700" dirty="0">
                <a:hlinkClick r:id="rId6"/>
              </a:rPr>
              <a:t>https://ibatt.energy/</a:t>
            </a:r>
            <a:endParaRPr lang="sk-SK" sz="1700" dirty="0"/>
          </a:p>
          <a:p>
            <a:pPr marL="0" indent="0">
              <a:buNone/>
            </a:pPr>
            <a:r>
              <a:rPr lang="sk-SK" sz="1700" dirty="0">
                <a:hlinkClick r:id="rId7"/>
              </a:rPr>
              <a:t>https://www.microstep.eu/machines/</a:t>
            </a:r>
            <a:endParaRPr lang="sk-SK" sz="1700" dirty="0"/>
          </a:p>
          <a:p>
            <a:pPr marL="0" indent="0">
              <a:buNone/>
            </a:pPr>
            <a:r>
              <a:rPr lang="sk-SK" sz="1700" dirty="0">
                <a:hlinkClick r:id="rId8"/>
              </a:rPr>
              <a:t>https://www.iea.org/statistics/</a:t>
            </a:r>
            <a:endParaRPr lang="sk-SK" sz="1700" dirty="0"/>
          </a:p>
          <a:p>
            <a:pPr marL="0" indent="0">
              <a:buNone/>
            </a:pPr>
            <a:r>
              <a:rPr lang="sk-SK" sz="1700" dirty="0">
                <a:hlinkClick r:id="rId9"/>
              </a:rPr>
              <a:t>https://www.mhsr.sk/uploads/files/TZINde4d.pdf</a:t>
            </a:r>
            <a:endParaRPr lang="sk-SK" sz="1700" dirty="0"/>
          </a:p>
          <a:p>
            <a:pPr marL="0" indent="0">
              <a:buNone/>
            </a:pPr>
            <a:r>
              <a:rPr lang="sk-SK" sz="1700" dirty="0">
                <a:hlinkClick r:id="rId10"/>
              </a:rPr>
              <a:t>https://www.energie-portal.sk/Dokument/ako-vyrobcovia-elektriny-vnimaju-nove-pravidla-pre-trh-s-elektrinou-105212.aspx</a:t>
            </a:r>
            <a:endParaRPr lang="sk-SK" sz="1700" dirty="0"/>
          </a:p>
          <a:p>
            <a:pPr marL="0" indent="0">
              <a:buNone/>
            </a:pPr>
            <a:r>
              <a:rPr lang="sk-SK" sz="1800" dirty="0">
                <a:hlinkClick r:id="rId11"/>
              </a:rPr>
              <a:t>https://www.tecomat.com/</a:t>
            </a:r>
            <a:endParaRPr lang="sk-SK" sz="1700" dirty="0"/>
          </a:p>
          <a:p>
            <a:pPr marL="0" indent="0">
              <a:buNone/>
            </a:pPr>
            <a:endParaRPr lang="sk-SK" dirty="0"/>
          </a:p>
        </p:txBody>
      </p:sp>
      <p:pic>
        <p:nvPicPr>
          <p:cNvPr id="4" name="Picture 3" descr="D:\itrup\PROJEKTY\Marketing\__šablóna_leták A4\LOGA\Logo_podlhovaste\logo_MS-HDO_old.tif">
            <a:extLst>
              <a:ext uri="{FF2B5EF4-FFF2-40B4-BE49-F238E27FC236}">
                <a16:creationId xmlns:a16="http://schemas.microsoft.com/office/drawing/2014/main" id="{0A584470-11ED-404F-8AD4-8B0C3F941C4B}"/>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47392" y="6259610"/>
            <a:ext cx="1870408" cy="23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4104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82683"/>
            <a:ext cx="10515600" cy="1325563"/>
          </a:xfrm>
        </p:spPr>
        <p:txBody>
          <a:bodyPr/>
          <a:lstStyle/>
          <a:p>
            <a:pPr algn="ctr"/>
            <a:r>
              <a:rPr lang="sk-SK" dirty="0"/>
              <a:t>Ďakujem za pozornosť.</a:t>
            </a:r>
          </a:p>
        </p:txBody>
      </p:sp>
      <p:pic>
        <p:nvPicPr>
          <p:cNvPr id="4" name="Picture 5" descr="D:\itrup\PROJEKTY\Marketing\__šablóna_leták A4\LOGA\Logo_podlhovaste\logo_MS-HDO_old.t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20977" y="5125286"/>
            <a:ext cx="34623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942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549</TotalTime>
  <Words>916</Words>
  <Application>Microsoft Office PowerPoint</Application>
  <PresentationFormat>Widescreen</PresentationFormat>
  <Paragraphs>122</Paragraphs>
  <Slides>30</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7" baseType="lpstr">
      <vt:lpstr>Arial</vt:lpstr>
      <vt:lpstr>Calibri</vt:lpstr>
      <vt:lpstr>Calibri Light</vt:lpstr>
      <vt:lpstr>NeoSansStd-Regular</vt:lpstr>
      <vt:lpstr>robotoregular</vt:lpstr>
      <vt:lpstr>Office Theme</vt:lpstr>
      <vt:lpstr>Bitmap Image</vt:lpstr>
      <vt:lpstr>Vysokokapacitné batériové bloky. Riziká alebo príležitosti ?</vt:lpstr>
      <vt:lpstr>Nové technológie sa vždy presadia</vt:lpstr>
      <vt:lpstr>Prečo staviame prečerpávacie elektrárne</vt:lpstr>
      <vt:lpstr>Skúsme spraviť drobnú úpravu</vt:lpstr>
      <vt:lpstr>Nové technológie prinášajú nové produkty</vt:lpstr>
      <vt:lpstr>Nové produkty na starých trhoch</vt:lpstr>
      <vt:lpstr>Trh pre vysokokapacitné batériové úložiská</vt:lpstr>
      <vt:lpstr>PowerPoint Presentation</vt:lpstr>
      <vt:lpstr>Svet | Európa | Slovensko</vt:lpstr>
      <vt:lpstr>Príklady riešení</vt:lpstr>
      <vt:lpstr>Doplnok k OZE</vt:lpstr>
      <vt:lpstr>Inštalácia v teplárni</vt:lpstr>
      <vt:lpstr>Akumulácia energie v priemysle</vt:lpstr>
      <vt:lpstr>Investičné príležitosti</vt:lpstr>
      <vt:lpstr>Trend v spotrebe energií</vt:lpstr>
      <vt:lpstr>Trh s podpornými službami na Slovensku</vt:lpstr>
      <vt:lpstr>Technické benefity</vt:lpstr>
      <vt:lpstr>Iný príklad riešenia</vt:lpstr>
      <vt:lpstr>Úplne iný príklad riešenia</vt:lpstr>
      <vt:lpstr>PowerPoint Presentation</vt:lpstr>
      <vt:lpstr>Sme pripravený na inštaláciu a prevádzku ?</vt:lpstr>
      <vt:lpstr>Kritické faktory pre úspešné rozšírenie</vt:lpstr>
      <vt:lpstr>Podpora v nástrojoch pre obchodovanie</vt:lpstr>
      <vt:lpstr>Cezhraničné obchodovanie</vt:lpstr>
      <vt:lpstr>Spracovanie dát v reálnom čase</vt:lpstr>
      <vt:lpstr>Komunikácia v reálnom čase</vt:lpstr>
      <vt:lpstr>Otvorenosť riešenia</vt:lpstr>
      <vt:lpstr>Záver</vt:lpstr>
      <vt:lpstr>Použité zdroje</vt:lpstr>
      <vt:lpstr>Ďakujem za pozornosť.</vt:lpstr>
    </vt:vector>
  </TitlesOfParts>
  <Company>MicroStep - HDO s.r.o.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Vysokokapacitné batériové bloky.</dc:title>
  <dc:creator>Ivan Trup</dc:creator>
  <cp:keywords>prezentácia, MICROSTEP</cp:keywords>
  <cp:lastModifiedBy>Ivan Trup</cp:lastModifiedBy>
  <cp:revision>83</cp:revision>
  <dcterms:created xsi:type="dcterms:W3CDTF">2015-05-11T11:35:53Z</dcterms:created>
  <dcterms:modified xsi:type="dcterms:W3CDTF">2019-11-27T23:18:52Z</dcterms:modified>
  <cp:category>marketing</cp:category>
  <cp:contentStatus/>
</cp:coreProperties>
</file>