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8" r:id="rId3"/>
    <p:sldId id="282" r:id="rId4"/>
    <p:sldId id="268" r:id="rId5"/>
    <p:sldId id="266" r:id="rId6"/>
    <p:sldId id="269" r:id="rId7"/>
    <p:sldId id="271" r:id="rId8"/>
    <p:sldId id="275" r:id="rId9"/>
    <p:sldId id="276" r:id="rId10"/>
    <p:sldId id="277" r:id="rId11"/>
    <p:sldId id="278" r:id="rId12"/>
    <p:sldId id="280" r:id="rId13"/>
    <p:sldId id="281" r:id="rId14"/>
    <p:sldId id="265" r:id="rId15"/>
  </p:sldIdLst>
  <p:sldSz cx="9144000" cy="6858000" type="screen4x3"/>
  <p:notesSz cx="6858000" cy="9144000"/>
  <p:defaultTextStyle>
    <a:defPPr>
      <a:defRPr lang="sk-SK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100755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B16EAF-6E60-402F-8063-F980165CF953}" type="datetimeFigureOut">
              <a:rPr lang="sk-SK" smtClean="0"/>
              <a:t>20.10.2013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4BF0B2-0FF5-4A43-A2DE-0855F45C3A98}" type="slidenum">
              <a:rPr lang="sk-SK" smtClean="0"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BF0B2-0FF5-4A43-A2DE-0855F45C3A98}" type="slidenum">
              <a:rPr lang="sk-SK" smtClean="0"/>
              <a:t>1</a:t>
            </a:fld>
            <a:endParaRPr lang="sk-SK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BF0B2-0FF5-4A43-A2DE-0855F45C3A98}" type="slidenum">
              <a:rPr lang="sk-SK" smtClean="0"/>
              <a:t>2</a:t>
            </a:fld>
            <a:endParaRPr lang="sk-SK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BF0B2-0FF5-4A43-A2DE-0855F45C3A98}" type="slidenum">
              <a:rPr lang="sk-SK" smtClean="0"/>
              <a:t>3</a:t>
            </a:fld>
            <a:endParaRPr lang="sk-SK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BF0B2-0FF5-4A43-A2DE-0855F45C3A98}" type="slidenum">
              <a:rPr lang="sk-SK" smtClean="0"/>
              <a:t>4</a:t>
            </a:fld>
            <a:endParaRPr lang="sk-SK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BF0B2-0FF5-4A43-A2DE-0855F45C3A98}" type="slidenum">
              <a:rPr lang="sk-SK" smtClean="0"/>
              <a:t>5</a:t>
            </a:fld>
            <a:endParaRPr lang="sk-SK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BF0B2-0FF5-4A43-A2DE-0855F45C3A98}" type="slidenum">
              <a:rPr lang="sk-SK" smtClean="0"/>
              <a:t>6</a:t>
            </a:fld>
            <a:endParaRPr lang="sk-SK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BF0B2-0FF5-4A43-A2DE-0855F45C3A98}" type="slidenum">
              <a:rPr lang="sk-SK" smtClean="0"/>
              <a:t>7</a:t>
            </a:fld>
            <a:endParaRPr lang="sk-SK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BF0B2-0FF5-4A43-A2DE-0855F45C3A98}" type="slidenum">
              <a:rPr lang="sk-SK" smtClean="0"/>
              <a:t>8</a:t>
            </a:fld>
            <a:endParaRPr lang="sk-SK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BF0B2-0FF5-4A43-A2DE-0855F45C3A98}" type="slidenum">
              <a:rPr lang="sk-SK" smtClean="0"/>
              <a:t>9</a:t>
            </a:fld>
            <a:endParaRPr lang="sk-SK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BF0B2-0FF5-4A43-A2DE-0855F45C3A98}" type="slidenum">
              <a:rPr lang="sk-SK" smtClean="0"/>
              <a:t>10</a:t>
            </a:fld>
            <a:endParaRPr lang="sk-SK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BF0B2-0FF5-4A43-A2DE-0855F45C3A98}" type="slidenum">
              <a:rPr lang="sk-SK" smtClean="0"/>
              <a:t>11</a:t>
            </a:fld>
            <a:endParaRPr lang="sk-SK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BF0B2-0FF5-4A43-A2DE-0855F45C3A98}" type="slidenum">
              <a:rPr lang="sk-SK" smtClean="0"/>
              <a:t>12</a:t>
            </a:fld>
            <a:endParaRPr lang="sk-SK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BF0B2-0FF5-4A43-A2DE-0855F45C3A98}" type="slidenum">
              <a:rPr lang="sk-SK" smtClean="0"/>
              <a:t>13</a:t>
            </a:fld>
            <a:endParaRPr lang="sk-SK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BF0B2-0FF5-4A43-A2DE-0855F45C3A98}" type="slidenum">
              <a:rPr lang="sk-SK" smtClean="0"/>
              <a:t>14</a:t>
            </a:fld>
            <a:endParaRPr lang="sk-SK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Kliknite sem a upravte štýl predlohy podnadpisov.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3FD3F2-F019-4B36-9B3C-1294D8BFD3D4}" type="slidenum">
              <a:rPr lang="sk-SK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3E253C-A119-4BEC-9C33-BCDF8B68F3F9}" type="slidenum">
              <a:rPr lang="sk-SK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9C49FC-B3D5-4A03-A7EB-1CFB006157A0}" type="slidenum">
              <a:rPr lang="sk-SK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8AE01-4DBF-49F1-A199-C9FE9B0C8B28}" type="slidenum">
              <a:rPr lang="sk-SK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2894A-6738-4CDC-89F9-D10C9DCFEE60}" type="slidenum">
              <a:rPr lang="sk-SK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C7A091-5954-4971-8284-924C79936482}" type="slidenum">
              <a:rPr lang="sk-SK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E3432C-6CCF-480D-A366-2F154D83C72E}" type="slidenum">
              <a:rPr lang="sk-SK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9CDA70-D2CA-4FE6-8A0A-1DE7480A72A5}" type="slidenum">
              <a:rPr lang="sk-SK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A462BF-03D7-4D90-BF83-43D630B9BF49}" type="slidenum">
              <a:rPr lang="sk-SK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6976D6-BB27-43B1-BA63-A7B8C449686A}" type="slidenum">
              <a:rPr lang="sk-SK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F598B3-B297-460D-BB4C-63C2E36B0A1F}" type="slidenum">
              <a:rPr lang="sk-SK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smtClean="0"/>
              <a:t>Kliknite sem a upravte štýl predlohy nadpisov.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sk-SK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sk-SK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7D0B373-6895-42CF-8E75-4829C6D35C12}" type="slidenum">
              <a:rPr lang="sk-SK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hyperlink" Target="http://www.uzdanaprojekt.sk/" TargetMode="External"/><Relationship Id="rId4" Type="http://schemas.openxmlformats.org/officeDocument/2006/relationships/image" Target="../media/image17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sk-SK" b="1">
                <a:solidFill>
                  <a:schemeClr val="bg1"/>
                </a:solidFill>
                <a:latin typeface="Calibri" pitchFamily="34" charset="0"/>
              </a:rPr>
              <a:t>Prílišné sebavedomie manažéra je bežné a škodí projektu</a:t>
            </a:r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500" y="5786438"/>
            <a:ext cx="2232025" cy="10715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1700213"/>
            <a:ext cx="9144000" cy="1873250"/>
          </a:xfrm>
        </p:spPr>
        <p:txBody>
          <a:bodyPr/>
          <a:lstStyle/>
          <a:p>
            <a:r>
              <a:rPr lang="cs-CZ" sz="4000" b="1"/>
              <a:t>III. Skúsenosti &amp; prax</a:t>
            </a:r>
            <a:r>
              <a:rPr lang="en-US" sz="4000"/>
              <a:t> </a:t>
            </a:r>
            <a:r>
              <a:rPr lang="sk-SK" b="1">
                <a:latin typeface="Calibri" pitchFamily="34" charset="0"/>
              </a:rPr>
              <a:t/>
            </a:r>
            <a:br>
              <a:rPr lang="sk-SK" b="1">
                <a:latin typeface="Calibri" pitchFamily="34" charset="0"/>
              </a:rPr>
            </a:br>
            <a:r>
              <a:rPr lang="sk-SK" sz="2500">
                <a:latin typeface="Calibri" pitchFamily="34" charset="0"/>
              </a:rPr>
              <a:t>Igor Trávnik</a:t>
            </a:r>
          </a:p>
        </p:txBody>
      </p:sp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8" y="5445125"/>
            <a:ext cx="2519362" cy="1209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73" name="Picture 9" descr="namyslemy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113" y="2825750"/>
            <a:ext cx="3240087" cy="310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142875" y="6537325"/>
            <a:ext cx="252413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69ACCB48-3D9B-41E0-ADFB-525E74DECCF7}" type="slidenum">
              <a:rPr lang="sk-SK" sz="1500">
                <a:solidFill>
                  <a:schemeClr val="bg1"/>
                </a:solidFill>
                <a:latin typeface="Calibri" pitchFamily="34" charset="0"/>
              </a:rPr>
              <a:pPr>
                <a:spcBef>
                  <a:spcPct val="50000"/>
                </a:spcBef>
              </a:pPr>
              <a:t>3</a:t>
            </a:fld>
            <a:endParaRPr lang="sk-SK" sz="15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" name="Obdĺžnik 5"/>
          <p:cNvSpPr>
            <a:spLocks noChangeArrowheads="1"/>
          </p:cNvSpPr>
          <p:nvPr/>
        </p:nvSpPr>
        <p:spPr bwMode="auto">
          <a:xfrm>
            <a:off x="0" y="153988"/>
            <a:ext cx="9144000" cy="519112"/>
          </a:xfrm>
          <a:prstGeom prst="rect">
            <a:avLst/>
          </a:prstGeom>
          <a:solidFill>
            <a:srgbClr val="FFFFFF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/>
              <a:t>Manažér nezlyháva pre neznalosť, ale pre správanie!</a:t>
            </a:r>
            <a:endParaRPr lang="sk-SK" sz="2800"/>
          </a:p>
        </p:txBody>
      </p:sp>
      <p:sp>
        <p:nvSpPr>
          <p:cNvPr id="268305" name="Rectangle 17"/>
          <p:cNvSpPr>
            <a:spLocks noChangeArrowheads="1"/>
          </p:cNvSpPr>
          <p:nvPr/>
        </p:nvSpPr>
        <p:spPr bwMode="auto">
          <a:xfrm>
            <a:off x="296863" y="1052513"/>
            <a:ext cx="8505825" cy="1044575"/>
          </a:xfrm>
          <a:prstGeom prst="rect">
            <a:avLst/>
          </a:prstGeom>
          <a:solidFill>
            <a:schemeClr val="bg1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sk-SK" sz="2000" b="1">
                <a:solidFill>
                  <a:srgbClr val="FF0000"/>
                </a:solidFill>
              </a:rPr>
              <a:t>Väčšina projektov je drahšia a dlhšia, ako sa plánovalo                  </a:t>
            </a:r>
            <a:r>
              <a:rPr lang="sk-SK" sz="2000"/>
              <a:t>30% úspech, 50% čiastočný úspech, 20% úplný neúspech</a:t>
            </a:r>
          </a:p>
          <a:p>
            <a:pPr algn="ctr"/>
            <a:r>
              <a:rPr lang="sk-SK" sz="2000" b="1" i="1">
                <a:latin typeface="Arial Narrow" pitchFamily="34" charset="0"/>
              </a:rPr>
              <a:t>T. Al Neimat: Why IT projects Fail?</a:t>
            </a:r>
            <a:r>
              <a:rPr lang="sk-SK" sz="2000" b="1"/>
              <a:t> </a:t>
            </a:r>
            <a:r>
              <a:rPr lang="cs-CZ" sz="2000" b="1" i="1">
                <a:latin typeface="Arial Narrow" pitchFamily="34" charset="0"/>
              </a:rPr>
              <a:t>Standish Group’s study of 30,000 IT in US, 2001</a:t>
            </a:r>
            <a:endParaRPr lang="sk-SK" sz="2000" b="1">
              <a:solidFill>
                <a:srgbClr val="FF0000"/>
              </a:solidFill>
            </a:endParaRPr>
          </a:p>
        </p:txBody>
      </p:sp>
      <p:sp>
        <p:nvSpPr>
          <p:cNvPr id="268303" name="Rectangle 15"/>
          <p:cNvSpPr>
            <a:spLocks noChangeArrowheads="1"/>
          </p:cNvSpPr>
          <p:nvPr/>
        </p:nvSpPr>
        <p:spPr bwMode="auto">
          <a:xfrm>
            <a:off x="296863" y="2112963"/>
            <a:ext cx="8505825" cy="739775"/>
          </a:xfrm>
          <a:prstGeom prst="rect">
            <a:avLst/>
          </a:prstGeom>
          <a:solidFill>
            <a:schemeClr val="bg1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sk-SK" sz="2000"/>
              <a:t>Ročne zlyhá 71% projektov, ale iba 0,5% manažérov pripúšťa, že robilo na neúspešnom projekte. </a:t>
            </a:r>
            <a:r>
              <a:rPr lang="sk-SK" sz="2000" b="1" i="1">
                <a:latin typeface="Arial Narrow" pitchFamily="34" charset="0"/>
              </a:rPr>
              <a:t>E-Harrin: Why projects fail? </a:t>
            </a:r>
            <a:endParaRPr lang="cs-CZ" sz="2000"/>
          </a:p>
        </p:txBody>
      </p:sp>
      <p:sp>
        <p:nvSpPr>
          <p:cNvPr id="12" name="Rectangle 15"/>
          <p:cNvSpPr>
            <a:spLocks noChangeArrowheads="1"/>
          </p:cNvSpPr>
          <p:nvPr/>
        </p:nvSpPr>
        <p:spPr bwMode="auto">
          <a:xfrm>
            <a:off x="296863" y="2924175"/>
            <a:ext cx="8505825" cy="1311275"/>
          </a:xfrm>
          <a:prstGeom prst="rect">
            <a:avLst/>
          </a:prstGeom>
          <a:solidFill>
            <a:schemeClr val="bg1"/>
          </a:solidFill>
          <a:ln w="381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buFont typeface="Arial" charset="0"/>
              <a:buChar char="•"/>
            </a:pPr>
            <a:r>
              <a:rPr lang="sk-SK" sz="2000"/>
              <a:t>  Nezvládajú celostné riadenie („pre stromy nevidia les“).</a:t>
            </a:r>
          </a:p>
          <a:p>
            <a:pPr algn="ctr">
              <a:buFont typeface="Arial" charset="0"/>
              <a:buChar char="•"/>
            </a:pPr>
            <a:r>
              <a:rPr lang="sk-SK" sz="2000"/>
              <a:t>  Zlyhávajú v komunikácii (názvoslovie, nepresnosť, bez spätnej väzby, odmietajú kritiku ako osobné útoky).</a:t>
            </a:r>
          </a:p>
          <a:p>
            <a:pPr algn="ctr">
              <a:buFont typeface="Arial" charset="0"/>
              <a:buChar char="•"/>
            </a:pPr>
            <a:r>
              <a:rPr lang="sk-SK" sz="2000"/>
              <a:t>  Častejšie sa rozhodujú pocitovo, menej racionálne.</a:t>
            </a:r>
            <a:endParaRPr lang="cs-CZ" sz="2000"/>
          </a:p>
        </p:txBody>
      </p:sp>
      <p:sp>
        <p:nvSpPr>
          <p:cNvPr id="268297" name="Rectangle 9"/>
          <p:cNvSpPr>
            <a:spLocks noChangeArrowheads="1"/>
          </p:cNvSpPr>
          <p:nvPr/>
        </p:nvSpPr>
        <p:spPr bwMode="auto">
          <a:xfrm>
            <a:off x="250825" y="4240213"/>
            <a:ext cx="8642350" cy="701675"/>
          </a:xfrm>
          <a:prstGeom prst="rect">
            <a:avLst/>
          </a:prstGeom>
          <a:solidFill>
            <a:schemeClr val="bg1"/>
          </a:solidFill>
          <a:ln w="381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sk-SK" sz="2000"/>
              <a:t>Napriek školeniam, učebniciam a softvérom robia aj osudové chyby ! Potvrdzuje to prieskum literatúry, aj moje skúsenosti hodnotiteľa.</a:t>
            </a:r>
          </a:p>
        </p:txBody>
      </p:sp>
      <p:sp>
        <p:nvSpPr>
          <p:cNvPr id="268302" name="Rectangle 14"/>
          <p:cNvSpPr>
            <a:spLocks noChangeArrowheads="1"/>
          </p:cNvSpPr>
          <p:nvPr/>
        </p:nvSpPr>
        <p:spPr bwMode="auto">
          <a:xfrm>
            <a:off x="323850" y="4941888"/>
            <a:ext cx="8423275" cy="1044575"/>
          </a:xfrm>
          <a:prstGeom prst="rect">
            <a:avLst/>
          </a:prstGeom>
          <a:solidFill>
            <a:schemeClr val="bg1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sk-SK" sz="2000"/>
              <a:t>Zomrie lekárovi 20% pacientov? Padne stavbárovi 20% mostov? </a:t>
            </a:r>
          </a:p>
          <a:p>
            <a:pPr algn="ctr"/>
            <a:r>
              <a:rPr lang="cs-CZ" sz="2000" i="1">
                <a:solidFill>
                  <a:srgbClr val="FF0000"/>
                </a:solidFill>
              </a:rPr>
              <a:t>Tak idú pred súd !</a:t>
            </a:r>
          </a:p>
          <a:p>
            <a:pPr algn="ctr"/>
            <a:r>
              <a:rPr lang="cs-CZ" sz="2000" i="1"/>
              <a:t>Lekár aj stavbár musia preukázať, že postupovali „lege artis“ !</a:t>
            </a:r>
            <a:r>
              <a:rPr lang="cs-CZ" sz="2000"/>
              <a:t> </a:t>
            </a:r>
          </a:p>
        </p:txBody>
      </p:sp>
      <p:sp>
        <p:nvSpPr>
          <p:cNvPr id="37898" name="Rectangle 10"/>
          <p:cNvSpPr>
            <a:spLocks noChangeArrowheads="1"/>
          </p:cNvSpPr>
          <p:nvPr/>
        </p:nvSpPr>
        <p:spPr bwMode="auto">
          <a:xfrm>
            <a:off x="755650" y="6550025"/>
            <a:ext cx="1223963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US" sz="1200" b="1">
                <a:solidFill>
                  <a:schemeClr val="bg1"/>
                </a:solidFill>
              </a:rPr>
              <a:t>©</a:t>
            </a:r>
            <a:r>
              <a:rPr lang="sk-SK" sz="1200" b="1">
                <a:solidFill>
                  <a:schemeClr val="bg1"/>
                </a:solidFill>
              </a:rPr>
              <a:t> Igor Trávnik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67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268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68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68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268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68305" grpId="0" animBg="1"/>
      <p:bldP spid="268303" grpId="0" animBg="1"/>
      <p:bldP spid="12" grpId="0" animBg="1"/>
      <p:bldP spid="268297" grpId="0" animBg="1"/>
      <p:bldP spid="26830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8" name="Picture 2" descr="oko schopnost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" y="260350"/>
            <a:ext cx="9067800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42875" y="6537325"/>
            <a:ext cx="252413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970B8B23-FEF1-4E3A-8C14-C61007C58F17}" type="slidenum">
              <a:rPr lang="sk-SK" sz="1500">
                <a:solidFill>
                  <a:schemeClr val="bg1"/>
                </a:solidFill>
                <a:latin typeface="Calibri" pitchFamily="34" charset="0"/>
              </a:rPr>
              <a:pPr>
                <a:spcBef>
                  <a:spcPct val="50000"/>
                </a:spcBef>
              </a:pPr>
              <a:t>4</a:t>
            </a:fld>
            <a:endParaRPr lang="sk-SK" sz="150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502805" name="Picture 21" descr="LOG-IPMA-LIGGEND-DIAP-28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913" y="-26988"/>
            <a:ext cx="2044700" cy="102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2806" name="Rectangle 22"/>
          <p:cNvSpPr>
            <a:spLocks noChangeArrowheads="1"/>
          </p:cNvSpPr>
          <p:nvPr/>
        </p:nvSpPr>
        <p:spPr bwMode="auto">
          <a:xfrm>
            <a:off x="3402013" y="-9525"/>
            <a:ext cx="5356225" cy="990600"/>
          </a:xfrm>
          <a:prstGeom prst="rect">
            <a:avLst/>
          </a:prstGeom>
          <a:gradFill rotWithShape="0">
            <a:gsLst>
              <a:gs pos="0">
                <a:srgbClr val="A4A4A4"/>
              </a:gs>
              <a:gs pos="50000">
                <a:srgbClr val="FFFFFF"/>
              </a:gs>
              <a:gs pos="100000">
                <a:srgbClr val="A4A4A4"/>
              </a:gs>
            </a:gsLst>
            <a:lin ang="5400000" scaled="1"/>
          </a:gradFill>
          <a:ln w="381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endParaRPr lang="en-US" sz="2400">
              <a:solidFill>
                <a:srgbClr val="66FF33"/>
              </a:solidFill>
            </a:endParaRPr>
          </a:p>
        </p:txBody>
      </p:sp>
      <p:sp>
        <p:nvSpPr>
          <p:cNvPr id="502807" name="Text Box 23"/>
          <p:cNvSpPr txBox="1">
            <a:spLocks noChangeArrowheads="1"/>
          </p:cNvSpPr>
          <p:nvPr/>
        </p:nvSpPr>
        <p:spPr bwMode="auto">
          <a:xfrm>
            <a:off x="3492500" y="74613"/>
            <a:ext cx="5175250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/>
            <a:r>
              <a:rPr lang="sk-SK" sz="2400"/>
              <a:t>Postup podľa IPMA/SPPR nie je teória, ale odporúčania praktikov</a:t>
            </a:r>
          </a:p>
        </p:txBody>
      </p:sp>
      <p:sp>
        <p:nvSpPr>
          <p:cNvPr id="502791" name="Text Box 7"/>
          <p:cNvSpPr txBox="1">
            <a:spLocks noChangeArrowheads="1"/>
          </p:cNvSpPr>
          <p:nvPr/>
        </p:nvSpPr>
        <p:spPr bwMode="auto">
          <a:xfrm>
            <a:off x="3536950" y="1360488"/>
            <a:ext cx="2114550" cy="91598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k-SK" b="1">
                <a:solidFill>
                  <a:srgbClr val="FFFFFF"/>
                </a:solidFill>
              </a:rPr>
              <a:t>Spôsobilosti zvládnuť prostredie</a:t>
            </a:r>
          </a:p>
        </p:txBody>
      </p:sp>
      <p:sp>
        <p:nvSpPr>
          <p:cNvPr id="502792" name="Text Box 8"/>
          <p:cNvSpPr txBox="1">
            <a:spLocks noChangeArrowheads="1"/>
          </p:cNvSpPr>
          <p:nvPr/>
        </p:nvSpPr>
        <p:spPr bwMode="auto">
          <a:xfrm>
            <a:off x="2051050" y="2708275"/>
            <a:ext cx="2303463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k-SK" sz="2000" b="1">
                <a:solidFill>
                  <a:srgbClr val="FFFFFF"/>
                </a:solidFill>
              </a:rPr>
              <a:t>Sociálne spôsobilosti</a:t>
            </a:r>
          </a:p>
        </p:txBody>
      </p:sp>
      <p:sp>
        <p:nvSpPr>
          <p:cNvPr id="502793" name="Text Box 9"/>
          <p:cNvSpPr txBox="1">
            <a:spLocks noChangeArrowheads="1"/>
          </p:cNvSpPr>
          <p:nvPr/>
        </p:nvSpPr>
        <p:spPr bwMode="auto">
          <a:xfrm>
            <a:off x="4716463" y="2727325"/>
            <a:ext cx="2303462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k-SK" sz="2000" b="1">
                <a:solidFill>
                  <a:srgbClr val="FFFFFF"/>
                </a:solidFill>
              </a:rPr>
              <a:t>Technické spôsobilosti</a:t>
            </a:r>
          </a:p>
        </p:txBody>
      </p:sp>
      <p:sp>
        <p:nvSpPr>
          <p:cNvPr id="502799" name="AutoShape 15"/>
          <p:cNvSpPr>
            <a:spLocks noChangeArrowheads="1"/>
          </p:cNvSpPr>
          <p:nvPr/>
        </p:nvSpPr>
        <p:spPr bwMode="auto">
          <a:xfrm rot="2290311">
            <a:off x="1698625" y="3759200"/>
            <a:ext cx="533400" cy="1665288"/>
          </a:xfrm>
          <a:prstGeom prst="downArrow">
            <a:avLst>
              <a:gd name="adj1" fmla="val 50000"/>
              <a:gd name="adj2" fmla="val 78051"/>
            </a:avLst>
          </a:prstGeom>
          <a:solidFill>
            <a:srgbClr val="FFFFFF"/>
          </a:solidFill>
          <a:ln w="5715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endParaRPr lang="en-US" sz="2400">
              <a:solidFill>
                <a:srgbClr val="66FF33"/>
              </a:solidFill>
            </a:endParaRPr>
          </a:p>
        </p:txBody>
      </p:sp>
      <p:sp>
        <p:nvSpPr>
          <p:cNvPr id="502800" name="AutoShape 16"/>
          <p:cNvSpPr>
            <a:spLocks noChangeArrowheads="1"/>
          </p:cNvSpPr>
          <p:nvPr/>
        </p:nvSpPr>
        <p:spPr bwMode="auto">
          <a:xfrm>
            <a:off x="4305300" y="2798763"/>
            <a:ext cx="533400" cy="2430462"/>
          </a:xfrm>
          <a:prstGeom prst="downArrow">
            <a:avLst>
              <a:gd name="adj1" fmla="val 50000"/>
              <a:gd name="adj2" fmla="val 113914"/>
            </a:avLst>
          </a:prstGeom>
          <a:solidFill>
            <a:srgbClr val="FFFFFF"/>
          </a:solidFill>
          <a:ln w="5715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endParaRPr lang="en-US" sz="2400">
              <a:solidFill>
                <a:srgbClr val="66FF33"/>
              </a:solidFill>
            </a:endParaRPr>
          </a:p>
        </p:txBody>
      </p:sp>
      <p:sp>
        <p:nvSpPr>
          <p:cNvPr id="502803" name="AutoShape 19"/>
          <p:cNvSpPr>
            <a:spLocks noChangeArrowheads="1"/>
          </p:cNvSpPr>
          <p:nvPr/>
        </p:nvSpPr>
        <p:spPr bwMode="auto">
          <a:xfrm rot="-1871657">
            <a:off x="6938963" y="3735388"/>
            <a:ext cx="533400" cy="1589087"/>
          </a:xfrm>
          <a:prstGeom prst="downArrow">
            <a:avLst>
              <a:gd name="adj1" fmla="val 50000"/>
              <a:gd name="adj2" fmla="val 74479"/>
            </a:avLst>
          </a:prstGeom>
          <a:solidFill>
            <a:srgbClr val="FFFFFF"/>
          </a:solidFill>
          <a:ln w="5715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endParaRPr lang="en-US" sz="2400">
              <a:solidFill>
                <a:srgbClr val="66FF33"/>
              </a:solidFill>
            </a:endParaRPr>
          </a:p>
        </p:txBody>
      </p:sp>
      <p:sp>
        <p:nvSpPr>
          <p:cNvPr id="502802" name="Rectangle 18"/>
          <p:cNvSpPr>
            <a:spLocks noChangeArrowheads="1"/>
          </p:cNvSpPr>
          <p:nvPr/>
        </p:nvSpPr>
        <p:spPr bwMode="auto">
          <a:xfrm>
            <a:off x="0" y="5229225"/>
            <a:ext cx="2855913" cy="1295400"/>
          </a:xfrm>
          <a:prstGeom prst="rect">
            <a:avLst/>
          </a:prstGeom>
          <a:solidFill>
            <a:srgbClr val="FFFFFF"/>
          </a:solidFill>
          <a:ln w="762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b="1">
                <a:cs typeface="Times New Roman" pitchFamily="18" charset="0"/>
              </a:rPr>
              <a:t>správani</a:t>
            </a:r>
            <a:r>
              <a:rPr lang="cs-CZ" b="1"/>
              <a:t>e</a:t>
            </a:r>
            <a:r>
              <a:rPr lang="cs-CZ" b="1">
                <a:cs typeface="Times New Roman" pitchFamily="18" charset="0"/>
              </a:rPr>
              <a:t> vedúceho projektu (15 prvkov)</a:t>
            </a:r>
          </a:p>
        </p:txBody>
      </p:sp>
      <p:sp>
        <p:nvSpPr>
          <p:cNvPr id="502804" name="Rectangle 20"/>
          <p:cNvSpPr>
            <a:spLocks noChangeArrowheads="1"/>
          </p:cNvSpPr>
          <p:nvPr/>
        </p:nvSpPr>
        <p:spPr bwMode="auto">
          <a:xfrm>
            <a:off x="2862263" y="5229225"/>
            <a:ext cx="3311525" cy="1295400"/>
          </a:xfrm>
          <a:prstGeom prst="rect">
            <a:avLst/>
          </a:prstGeom>
          <a:solidFill>
            <a:srgbClr val="FFFFFF"/>
          </a:solidFill>
          <a:ln w="76200">
            <a:solidFill>
              <a:srgbClr val="008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b="1">
                <a:cs typeface="Times New Roman" pitchFamily="18" charset="0"/>
              </a:rPr>
              <a:t>využitie nadväzností na prostredi</a:t>
            </a:r>
            <a:r>
              <a:rPr lang="cs-CZ" b="1"/>
              <a:t>e</a:t>
            </a:r>
            <a:r>
              <a:rPr lang="cs-CZ" b="1">
                <a:cs typeface="Times New Roman" pitchFamily="18" charset="0"/>
              </a:rPr>
              <a:t> (11 prvkov)</a:t>
            </a:r>
          </a:p>
        </p:txBody>
      </p:sp>
      <p:sp>
        <p:nvSpPr>
          <p:cNvPr id="502801" name="Rectangle 17"/>
          <p:cNvSpPr>
            <a:spLocks noChangeArrowheads="1"/>
          </p:cNvSpPr>
          <p:nvPr/>
        </p:nvSpPr>
        <p:spPr bwMode="auto">
          <a:xfrm>
            <a:off x="6146800" y="5229225"/>
            <a:ext cx="2997200" cy="1295400"/>
          </a:xfrm>
          <a:prstGeom prst="rect">
            <a:avLst/>
          </a:prstGeom>
          <a:solidFill>
            <a:srgbClr val="FFFFFF"/>
          </a:solidFill>
          <a:ln w="76200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b="1">
                <a:cs typeface="Times New Roman" pitchFamily="18" charset="0"/>
              </a:rPr>
              <a:t>metód</a:t>
            </a:r>
            <a:r>
              <a:rPr lang="cs-CZ" b="1"/>
              <a:t>y</a:t>
            </a:r>
            <a:r>
              <a:rPr lang="cs-CZ" b="1">
                <a:cs typeface="Times New Roman" pitchFamily="18" charset="0"/>
              </a:rPr>
              <a:t> riadenia projektu (24 prvkov) </a:t>
            </a:r>
          </a:p>
        </p:txBody>
      </p:sp>
      <p:sp>
        <p:nvSpPr>
          <p:cNvPr id="20502" name="Rectangle 22"/>
          <p:cNvSpPr>
            <a:spLocks noChangeArrowheads="1"/>
          </p:cNvSpPr>
          <p:nvPr/>
        </p:nvSpPr>
        <p:spPr bwMode="auto">
          <a:xfrm>
            <a:off x="755650" y="6550025"/>
            <a:ext cx="1223963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US" sz="1200" b="1">
                <a:solidFill>
                  <a:schemeClr val="bg1"/>
                </a:solidFill>
              </a:rPr>
              <a:t>©</a:t>
            </a:r>
            <a:r>
              <a:rPr lang="sk-SK" sz="1200" b="1">
                <a:solidFill>
                  <a:schemeClr val="bg1"/>
                </a:solidFill>
              </a:rPr>
              <a:t> Igor Trávnik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02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00"/>
                                        <p:tgtEl>
                                          <p:spTgt spid="502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502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1000"/>
                                        <p:tgtEl>
                                          <p:spTgt spid="502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502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502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502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502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502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502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502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502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806" grpId="0" animBg="1"/>
      <p:bldP spid="502807" grpId="0" autoUpdateAnimBg="0"/>
      <p:bldP spid="502791" grpId="0"/>
      <p:bldP spid="502792" grpId="0"/>
      <p:bldP spid="502793" grpId="0"/>
      <p:bldP spid="502799" grpId="0" animBg="1"/>
      <p:bldP spid="502800" grpId="0" animBg="1"/>
      <p:bldP spid="502803" grpId="0" animBg="1"/>
      <p:bldP spid="502802" grpId="0" animBg="1" autoUpdateAnimBg="0"/>
      <p:bldP spid="502804" grpId="0" animBg="1" autoUpdateAnimBg="0"/>
      <p:bldP spid="502801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sk-SK" sz="2800">
                <a:solidFill>
                  <a:schemeClr val="tx2"/>
                </a:solidFill>
              </a:rPr>
              <a:t>Teória a prax</a:t>
            </a: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142875" y="6537325"/>
            <a:ext cx="252413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F8B040D2-5D4A-4768-BB58-46603AFE2F78}" type="slidenum">
              <a:rPr lang="sk-SK" sz="1500">
                <a:solidFill>
                  <a:schemeClr val="bg1"/>
                </a:solidFill>
                <a:latin typeface="Calibri" pitchFamily="34" charset="0"/>
              </a:rPr>
              <a:pPr>
                <a:spcBef>
                  <a:spcPct val="50000"/>
                </a:spcBef>
              </a:pPr>
              <a:t>5</a:t>
            </a:fld>
            <a:endParaRPr lang="sk-SK" sz="15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53286" name="Text Box 6"/>
          <p:cNvSpPr txBox="1">
            <a:spLocks noChangeArrowheads="1"/>
          </p:cNvSpPr>
          <p:nvPr/>
        </p:nvSpPr>
        <p:spPr bwMode="auto">
          <a:xfrm>
            <a:off x="639763" y="1125538"/>
            <a:ext cx="7893050" cy="568325"/>
          </a:xfrm>
          <a:prstGeom prst="rect">
            <a:avLst/>
          </a:prstGeom>
          <a:solidFill>
            <a:srgbClr val="FFFFFF"/>
          </a:solidFill>
          <a:ln w="19050" cap="rnd" algn="ctr">
            <a:solidFill>
              <a:srgbClr val="B3B8D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cs-CZ" sz="3000" b="1">
                <a:solidFill>
                  <a:srgbClr val="000066"/>
                </a:solidFill>
              </a:rPr>
              <a:t>To je vaša „teória“, v praxi to robíme inak!</a:t>
            </a:r>
            <a:endParaRPr lang="en-US" sz="3000" b="1">
              <a:solidFill>
                <a:srgbClr val="000066"/>
              </a:solidFill>
            </a:endParaRPr>
          </a:p>
        </p:txBody>
      </p:sp>
      <p:pic>
        <p:nvPicPr>
          <p:cNvPr id="353284" name="Picture 4" descr="policajt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1916113"/>
            <a:ext cx="2025650" cy="367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3285" name="Picture 5" descr="havaria hromadn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97200" y="2811463"/>
            <a:ext cx="3644900" cy="263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3283" name="Picture 3" descr="semafor 2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57975" y="2060575"/>
            <a:ext cx="1470025" cy="225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3287" name="Text Box 7"/>
          <p:cNvSpPr txBox="1">
            <a:spLocks noChangeArrowheads="1"/>
          </p:cNvSpPr>
          <p:nvPr/>
        </p:nvSpPr>
        <p:spPr bwMode="auto">
          <a:xfrm>
            <a:off x="90488" y="5516563"/>
            <a:ext cx="8658225" cy="1044575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cs-CZ" sz="3000"/>
              <a:t>„Teória“ je, ako veci máme robiť a prax je o tom, ako to naozaj robíme</a:t>
            </a:r>
            <a:r>
              <a:rPr lang="en-US" sz="3000"/>
              <a:t> </a:t>
            </a:r>
            <a:r>
              <a:rPr lang="cs-CZ" sz="3000">
                <a:solidFill>
                  <a:srgbClr val="000066"/>
                </a:solidFill>
              </a:rPr>
              <a:t>!</a:t>
            </a:r>
            <a:endParaRPr lang="en-US" sz="3000">
              <a:solidFill>
                <a:srgbClr val="000066"/>
              </a:solidFill>
            </a:endParaRPr>
          </a:p>
        </p:txBody>
      </p:sp>
      <p:sp>
        <p:nvSpPr>
          <p:cNvPr id="17427" name="Rectangle 19"/>
          <p:cNvSpPr>
            <a:spLocks noChangeArrowheads="1"/>
          </p:cNvSpPr>
          <p:nvPr/>
        </p:nvSpPr>
        <p:spPr bwMode="auto">
          <a:xfrm>
            <a:off x="755650" y="6550025"/>
            <a:ext cx="1223963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US" sz="1200" b="1">
                <a:solidFill>
                  <a:schemeClr val="bg1"/>
                </a:solidFill>
              </a:rPr>
              <a:t>©</a:t>
            </a:r>
            <a:r>
              <a:rPr lang="sk-SK" sz="1200" b="1">
                <a:solidFill>
                  <a:schemeClr val="bg1"/>
                </a:solidFill>
              </a:rPr>
              <a:t> Igor Trávnik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3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53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53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353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53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3286" grpId="0" animBg="1"/>
      <p:bldP spid="35328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142875" y="6537325"/>
            <a:ext cx="252413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77B07C0B-DECD-4319-9A55-368C32D5E925}" type="slidenum">
              <a:rPr lang="sk-SK" sz="1500">
                <a:solidFill>
                  <a:schemeClr val="bg1"/>
                </a:solidFill>
                <a:latin typeface="Calibri" pitchFamily="34" charset="0"/>
              </a:rPr>
              <a:pPr>
                <a:spcBef>
                  <a:spcPct val="50000"/>
                </a:spcBef>
              </a:pPr>
              <a:t>6</a:t>
            </a:fld>
            <a:endParaRPr lang="sk-SK" sz="15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62163" name="Rectangle 19"/>
          <p:cNvSpPr>
            <a:spLocks noChangeArrowheads="1"/>
          </p:cNvSpPr>
          <p:nvPr/>
        </p:nvSpPr>
        <p:spPr bwMode="auto">
          <a:xfrm>
            <a:off x="323850" y="257175"/>
            <a:ext cx="3303588" cy="54927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cs-CZ" sz="2800"/>
              <a:t>Mýliť</a:t>
            </a:r>
            <a:r>
              <a:rPr lang="cs-CZ" sz="3000"/>
              <a:t> sa je ľudské. </a:t>
            </a:r>
            <a:endParaRPr lang="en-US" sz="3000"/>
          </a:p>
        </p:txBody>
      </p:sp>
      <p:sp>
        <p:nvSpPr>
          <p:cNvPr id="262164" name="Rectangle 20"/>
          <p:cNvSpPr>
            <a:spLocks noChangeArrowheads="1"/>
          </p:cNvSpPr>
          <p:nvPr/>
        </p:nvSpPr>
        <p:spPr bwMode="auto">
          <a:xfrm>
            <a:off x="3563938" y="274638"/>
            <a:ext cx="5508625" cy="519112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cs-CZ" sz="2800"/>
              <a:t>Ľudská je aj schopnosť učiť sa. </a:t>
            </a:r>
            <a:endParaRPr lang="en-US" sz="2800"/>
          </a:p>
        </p:txBody>
      </p:sp>
      <p:sp>
        <p:nvSpPr>
          <p:cNvPr id="262165" name="Rectangle 21"/>
          <p:cNvSpPr>
            <a:spLocks noChangeArrowheads="1"/>
          </p:cNvSpPr>
          <p:nvPr/>
        </p:nvSpPr>
        <p:spPr bwMode="auto">
          <a:xfrm>
            <a:off x="323850" y="1058863"/>
            <a:ext cx="8496300" cy="514350"/>
          </a:xfrm>
          <a:prstGeom prst="rect">
            <a:avLst/>
          </a:prstGeom>
          <a:solidFill>
            <a:schemeClr val="bg1"/>
          </a:solidFill>
          <a:ln w="57150" algn="ctr">
            <a:solidFill>
              <a:srgbClr val="FF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cs-CZ" sz="2400" b="1">
                <a:solidFill>
                  <a:srgbClr val="FF0000"/>
                </a:solidFill>
              </a:rPr>
              <a:t>Prečo potom múdri ľudia opakujú stále rovnaké chyby?</a:t>
            </a:r>
            <a:r>
              <a:rPr lang="cs-CZ" sz="2400"/>
              <a:t> </a:t>
            </a:r>
            <a:endParaRPr lang="en-US" sz="2400"/>
          </a:p>
        </p:txBody>
      </p:sp>
      <p:sp>
        <p:nvSpPr>
          <p:cNvPr id="262151" name="Rectangle 7"/>
          <p:cNvSpPr>
            <a:spLocks noChangeArrowheads="1"/>
          </p:cNvSpPr>
          <p:nvPr/>
        </p:nvSpPr>
        <p:spPr bwMode="auto">
          <a:xfrm>
            <a:off x="161925" y="1790700"/>
            <a:ext cx="8820150" cy="1616075"/>
          </a:xfrm>
          <a:prstGeom prst="rect">
            <a:avLst/>
          </a:prstGeom>
          <a:solidFill>
            <a:schemeClr val="bg1"/>
          </a:solidFill>
          <a:ln w="381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endParaRPr lang="sk-SK" sz="2000"/>
          </a:p>
          <a:p>
            <a:pPr algn="ctr" eaLnBrk="0" hangingPunct="0"/>
            <a:r>
              <a:rPr lang="sk-SK" sz="2000"/>
              <a:t>= chápanie vecí podľa: </a:t>
            </a:r>
          </a:p>
          <a:p>
            <a:pPr eaLnBrk="0" hangingPunct="0">
              <a:buFontTx/>
              <a:buChar char="•"/>
            </a:pPr>
            <a:r>
              <a:rPr lang="sk-SK" sz="2000"/>
              <a:t>  vlastnej skúsenosti, </a:t>
            </a:r>
          </a:p>
          <a:p>
            <a:pPr eaLnBrk="0" hangingPunct="0">
              <a:buFontTx/>
              <a:buChar char="•"/>
            </a:pPr>
            <a:r>
              <a:rPr lang="sk-SK" sz="2000"/>
              <a:t>  okamžitých okolností a predovšetkým podľa </a:t>
            </a:r>
          </a:p>
          <a:p>
            <a:pPr eaLnBrk="0" hangingPunct="0">
              <a:buFontTx/>
              <a:buChar char="•"/>
            </a:pPr>
            <a:r>
              <a:rPr lang="sk-SK" sz="2000"/>
              <a:t>  vlastných cieľov. </a:t>
            </a:r>
          </a:p>
        </p:txBody>
      </p:sp>
      <p:sp>
        <p:nvSpPr>
          <p:cNvPr id="262149" name="Rectangle 5"/>
          <p:cNvSpPr>
            <a:spLocks noChangeArrowheads="1"/>
          </p:cNvSpPr>
          <p:nvPr/>
        </p:nvSpPr>
        <p:spPr bwMode="auto">
          <a:xfrm>
            <a:off x="611188" y="1808163"/>
            <a:ext cx="7831137" cy="39687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cs-CZ" sz="2000"/>
              <a:t>Okrem tzv. rozumovej logiky je aj pocitová logika =</a:t>
            </a:r>
            <a:r>
              <a:rPr lang="en-US" sz="2000"/>
              <a:t> </a:t>
            </a: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3509963"/>
            <a:ext cx="9144000" cy="396875"/>
          </a:xfrm>
          <a:prstGeom prst="rect">
            <a:avLst/>
          </a:prstGeom>
          <a:solidFill>
            <a:schemeClr val="bg1"/>
          </a:solidFill>
          <a:ln w="3810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cs-CZ" sz="2000"/>
              <a:t>Rôzne odchýlky pocitovej logiky od racionálnej sa dajú zhrnúť aj takto </a:t>
            </a:r>
            <a:r>
              <a:rPr lang="cs-CZ" sz="1400" b="1" i="1"/>
              <a:t>(</a:t>
            </a:r>
            <a:r>
              <a:rPr lang="cs-CZ" sz="1400" b="1" i="1">
                <a:latin typeface="Arial Narrow" pitchFamily="34" charset="0"/>
              </a:rPr>
              <a:t> Markovič</a:t>
            </a:r>
            <a:r>
              <a:rPr lang="cs-CZ" sz="1400" b="1" i="1"/>
              <a:t>)</a:t>
            </a:r>
            <a:r>
              <a:rPr lang="sk-SK" sz="2000"/>
              <a:t> </a:t>
            </a:r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161925" y="3935413"/>
            <a:ext cx="8820150" cy="1654175"/>
          </a:xfrm>
          <a:prstGeom prst="rect">
            <a:avLst/>
          </a:prstGeom>
          <a:solidFill>
            <a:schemeClr val="bg1"/>
          </a:solidFill>
          <a:ln w="381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buFontTx/>
              <a:buChar char="•"/>
            </a:pPr>
            <a:r>
              <a:rPr lang="sk-SK" sz="2000"/>
              <a:t> </a:t>
            </a:r>
            <a:r>
              <a:rPr lang="sk-SK" sz="2000" b="1">
                <a:solidFill>
                  <a:srgbClr val="FF0000"/>
                </a:solidFill>
              </a:rPr>
              <a:t>nadmerná sebadôvera:</a:t>
            </a:r>
            <a:r>
              <a:rPr lang="sk-SK" sz="2000"/>
              <a:t> preceňovanie vlastných poznatkov a skúseností, </a:t>
            </a:r>
          </a:p>
          <a:p>
            <a:pPr eaLnBrk="0" hangingPunct="0">
              <a:buFontTx/>
              <a:buChar char="•"/>
            </a:pPr>
            <a:r>
              <a:rPr lang="sk-SK" sz="2000"/>
              <a:t> </a:t>
            </a:r>
            <a:r>
              <a:rPr lang="sk-SK" sz="2000" b="1">
                <a:solidFill>
                  <a:srgbClr val="FF0000"/>
                </a:solidFill>
              </a:rPr>
              <a:t>reprezentatívnosť:</a:t>
            </a:r>
            <a:r>
              <a:rPr lang="sk-SK" sz="2000"/>
              <a:t> hodnotenie novej situácie podľa už riešenej situácie,  </a:t>
            </a:r>
          </a:p>
          <a:p>
            <a:pPr eaLnBrk="0" hangingPunct="0">
              <a:buFontTx/>
              <a:buChar char="•"/>
            </a:pPr>
            <a:r>
              <a:rPr lang="sk-SK" sz="2000"/>
              <a:t> </a:t>
            </a:r>
            <a:r>
              <a:rPr lang="sk-SK" sz="2000" b="1">
                <a:solidFill>
                  <a:srgbClr val="FF0000"/>
                </a:solidFill>
              </a:rPr>
              <a:t>dostupnosť informácií:</a:t>
            </a:r>
            <a:r>
              <a:rPr lang="sk-SK" sz="2000"/>
              <a:t> odhad novej veličiny len podľa vlastnej databázy, </a:t>
            </a:r>
          </a:p>
          <a:p>
            <a:pPr eaLnBrk="0" hangingPunct="0">
              <a:buFontTx/>
              <a:buChar char="•"/>
            </a:pPr>
            <a:r>
              <a:rPr lang="sk-SK" sz="2000"/>
              <a:t> </a:t>
            </a:r>
            <a:r>
              <a:rPr lang="sk-SK" sz="2000" b="1">
                <a:solidFill>
                  <a:srgbClr val="FF0000"/>
                </a:solidFill>
              </a:rPr>
              <a:t>odpor voči strate:</a:t>
            </a:r>
            <a:r>
              <a:rPr lang="sk-SK" sz="2000"/>
              <a:t> podceňovanie rizika, plánovačský optimizmus,</a:t>
            </a:r>
          </a:p>
          <a:p>
            <a:pPr eaLnBrk="0" hangingPunct="0">
              <a:buFontTx/>
              <a:buChar char="•"/>
            </a:pPr>
            <a:r>
              <a:rPr lang="sk-SK" sz="2000" b="1">
                <a:solidFill>
                  <a:srgbClr val="FF0000"/>
                </a:solidFill>
              </a:rPr>
              <a:t> sebapotvrdzovanie:</a:t>
            </a:r>
            <a:r>
              <a:rPr lang="sk-SK" sz="2000"/>
              <a:t> selektívny výber faktov, podporujúcich vlastný názor. </a:t>
            </a:r>
          </a:p>
        </p:txBody>
      </p:sp>
      <p:sp>
        <p:nvSpPr>
          <p:cNvPr id="21519" name="Rectangle 15"/>
          <p:cNvSpPr>
            <a:spLocks noChangeArrowheads="1"/>
          </p:cNvSpPr>
          <p:nvPr/>
        </p:nvSpPr>
        <p:spPr bwMode="auto">
          <a:xfrm>
            <a:off x="755650" y="6550025"/>
            <a:ext cx="1223963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US" sz="1200" b="1">
                <a:solidFill>
                  <a:schemeClr val="bg1"/>
                </a:solidFill>
              </a:rPr>
              <a:t>©</a:t>
            </a:r>
            <a:r>
              <a:rPr lang="sk-SK" sz="1200" b="1">
                <a:solidFill>
                  <a:schemeClr val="bg1"/>
                </a:solidFill>
              </a:rPr>
              <a:t> Igor Trávnik</a:t>
            </a:r>
          </a:p>
        </p:txBody>
      </p:sp>
      <p:sp>
        <p:nvSpPr>
          <p:cNvPr id="366603" name="Rectangle 11"/>
          <p:cNvSpPr>
            <a:spLocks noChangeArrowheads="1"/>
          </p:cNvSpPr>
          <p:nvPr/>
        </p:nvSpPr>
        <p:spPr bwMode="auto">
          <a:xfrm>
            <a:off x="468313" y="5661025"/>
            <a:ext cx="8207375" cy="800100"/>
          </a:xfrm>
          <a:prstGeom prst="rect">
            <a:avLst/>
          </a:prstGeom>
          <a:solidFill>
            <a:srgbClr val="CCFFFF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tabLst>
                <a:tab pos="215900" algn="l"/>
              </a:tabLst>
            </a:pPr>
            <a:r>
              <a:rPr lang="sk-SK" sz="2000"/>
              <a:t>Zoznam 111 najčastejších chýb manažérov projektu obsahuje Príručka pre profesionálne riadenie projektov </a:t>
            </a:r>
            <a:r>
              <a:rPr lang="sk-SK" sz="2400" b="1">
                <a:solidFill>
                  <a:srgbClr val="FF0000"/>
                </a:solidFill>
                <a:latin typeface="Monotype Corsiva" pitchFamily="66" charset="0"/>
              </a:rPr>
              <a:t>Uzda na projekt </a:t>
            </a:r>
            <a:r>
              <a:rPr lang="sk-SK" sz="2400" b="1">
                <a:solidFill>
                  <a:srgbClr val="FF0000"/>
                </a:solidFill>
                <a:latin typeface="Monotype Corsiva" pitchFamily="66" charset="0"/>
                <a:sym typeface="Symbol" pitchFamily="18" charset="2"/>
              </a:rPr>
              <a:t>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6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262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26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62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62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66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6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66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163" grpId="0" animBg="1"/>
      <p:bldP spid="262164" grpId="0" animBg="1"/>
      <p:bldP spid="262165" grpId="0" animBg="1"/>
      <p:bldP spid="262151" grpId="0" animBg="1"/>
      <p:bldP spid="262149" grpId="0" animBg="1"/>
      <p:bldP spid="16" grpId="0" animBg="1"/>
      <p:bldP spid="17" grpId="0" animBg="1"/>
      <p:bldP spid="36660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142875" y="6537325"/>
            <a:ext cx="252413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7BFBF5CF-8DD9-453E-B00C-3F3CAA20B591}" type="slidenum">
              <a:rPr lang="sk-SK" sz="1500">
                <a:solidFill>
                  <a:schemeClr val="bg1"/>
                </a:solidFill>
                <a:latin typeface="Calibri" pitchFamily="34" charset="0"/>
              </a:rPr>
              <a:pPr>
                <a:spcBef>
                  <a:spcPct val="50000"/>
                </a:spcBef>
              </a:pPr>
              <a:t>7</a:t>
            </a:fld>
            <a:endParaRPr lang="sk-SK" sz="15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755650" y="6550025"/>
            <a:ext cx="1223963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US" sz="1200" b="1">
                <a:solidFill>
                  <a:schemeClr val="bg1"/>
                </a:solidFill>
              </a:rPr>
              <a:t>©</a:t>
            </a:r>
            <a:r>
              <a:rPr lang="sk-SK" sz="1200" b="1">
                <a:solidFill>
                  <a:schemeClr val="bg1"/>
                </a:solidFill>
              </a:rPr>
              <a:t> Igor Trávnik</a:t>
            </a:r>
          </a:p>
        </p:txBody>
      </p:sp>
      <p:sp>
        <p:nvSpPr>
          <p:cNvPr id="23576" name="Freeform 10"/>
          <p:cNvSpPr>
            <a:spLocks/>
          </p:cNvSpPr>
          <p:nvPr/>
        </p:nvSpPr>
        <p:spPr bwMode="auto">
          <a:xfrm>
            <a:off x="14288" y="311150"/>
            <a:ext cx="5203825" cy="3046413"/>
          </a:xfrm>
          <a:custGeom>
            <a:avLst/>
            <a:gdLst>
              <a:gd name="T0" fmla="*/ 2147483647 w 3278"/>
              <a:gd name="T1" fmla="*/ 2147483647 h 1919"/>
              <a:gd name="T2" fmla="*/ 2147483647 w 3278"/>
              <a:gd name="T3" fmla="*/ 2147483647 h 1919"/>
              <a:gd name="T4" fmla="*/ 2147483647 w 3278"/>
              <a:gd name="T5" fmla="*/ 2147483647 h 1919"/>
              <a:gd name="T6" fmla="*/ 2147483647 w 3278"/>
              <a:gd name="T7" fmla="*/ 2147483647 h 1919"/>
              <a:gd name="T8" fmla="*/ 2147483647 w 3278"/>
              <a:gd name="T9" fmla="*/ 2147483647 h 1919"/>
              <a:gd name="T10" fmla="*/ 2147483647 w 3278"/>
              <a:gd name="T11" fmla="*/ 2147483647 h 1919"/>
              <a:gd name="T12" fmla="*/ 2147483647 w 3278"/>
              <a:gd name="T13" fmla="*/ 2147483647 h 1919"/>
              <a:gd name="T14" fmla="*/ 2147483647 w 3278"/>
              <a:gd name="T15" fmla="*/ 2147483647 h 1919"/>
              <a:gd name="T16" fmla="*/ 2147483647 w 3278"/>
              <a:gd name="T17" fmla="*/ 2147483647 h 1919"/>
              <a:gd name="T18" fmla="*/ 2147483647 w 3278"/>
              <a:gd name="T19" fmla="*/ 2147483647 h 1919"/>
              <a:gd name="T20" fmla="*/ 2147483647 w 3278"/>
              <a:gd name="T21" fmla="*/ 2147483647 h 1919"/>
              <a:gd name="T22" fmla="*/ 2147483647 w 3278"/>
              <a:gd name="T23" fmla="*/ 2147483647 h 1919"/>
              <a:gd name="T24" fmla="*/ 2147483647 w 3278"/>
              <a:gd name="T25" fmla="*/ 2147483647 h 1919"/>
              <a:gd name="T26" fmla="*/ 2147483647 w 3278"/>
              <a:gd name="T27" fmla="*/ 2147483647 h 1919"/>
              <a:gd name="T28" fmla="*/ 2147483647 w 3278"/>
              <a:gd name="T29" fmla="*/ 2147483647 h 1919"/>
              <a:gd name="T30" fmla="*/ 2147483647 w 3278"/>
              <a:gd name="T31" fmla="*/ 2147483647 h 1919"/>
              <a:gd name="T32" fmla="*/ 2147483647 w 3278"/>
              <a:gd name="T33" fmla="*/ 2147483647 h 1919"/>
              <a:gd name="T34" fmla="*/ 2147483647 w 3278"/>
              <a:gd name="T35" fmla="*/ 2147483647 h 1919"/>
              <a:gd name="T36" fmla="*/ 2147483647 w 3278"/>
              <a:gd name="T37" fmla="*/ 2147483647 h 1919"/>
              <a:gd name="T38" fmla="*/ 2147483647 w 3278"/>
              <a:gd name="T39" fmla="*/ 2147483647 h 1919"/>
              <a:gd name="T40" fmla="*/ 2147483647 w 3278"/>
              <a:gd name="T41" fmla="*/ 2147483647 h 1919"/>
              <a:gd name="T42" fmla="*/ 2147483647 w 3278"/>
              <a:gd name="T43" fmla="*/ 2147483647 h 1919"/>
              <a:gd name="T44" fmla="*/ 2147483647 w 3278"/>
              <a:gd name="T45" fmla="*/ 2147483647 h 1919"/>
              <a:gd name="T46" fmla="*/ 2147483647 w 3278"/>
              <a:gd name="T47" fmla="*/ 2147483647 h 1919"/>
              <a:gd name="T48" fmla="*/ 2147483647 w 3278"/>
              <a:gd name="T49" fmla="*/ 2147483647 h 1919"/>
              <a:gd name="T50" fmla="*/ 2147483647 w 3278"/>
              <a:gd name="T51" fmla="*/ 2147483647 h 1919"/>
              <a:gd name="T52" fmla="*/ 2147483647 w 3278"/>
              <a:gd name="T53" fmla="*/ 2147483647 h 1919"/>
              <a:gd name="T54" fmla="*/ 2147483647 w 3278"/>
              <a:gd name="T55" fmla="*/ 2147483647 h 1919"/>
              <a:gd name="T56" fmla="*/ 2147483647 w 3278"/>
              <a:gd name="T57" fmla="*/ 2147483647 h 1919"/>
              <a:gd name="T58" fmla="*/ 2147483647 w 3278"/>
              <a:gd name="T59" fmla="*/ 2147483647 h 1919"/>
              <a:gd name="T60" fmla="*/ 2147483647 w 3278"/>
              <a:gd name="T61" fmla="*/ 2147483647 h 1919"/>
              <a:gd name="T62" fmla="*/ 2147483647 w 3278"/>
              <a:gd name="T63" fmla="*/ 2147483647 h 1919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3278"/>
              <a:gd name="T97" fmla="*/ 0 h 1919"/>
              <a:gd name="T98" fmla="*/ 3278 w 3278"/>
              <a:gd name="T99" fmla="*/ 1919 h 1919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3278" h="1919">
                <a:moveTo>
                  <a:pt x="3278" y="1254"/>
                </a:moveTo>
                <a:cubicBezTo>
                  <a:pt x="3236" y="1249"/>
                  <a:pt x="3190" y="1248"/>
                  <a:pt x="3151" y="1228"/>
                </a:cubicBezTo>
                <a:cubicBezTo>
                  <a:pt x="3092" y="1198"/>
                  <a:pt x="3156" y="1221"/>
                  <a:pt x="3100" y="1203"/>
                </a:cubicBezTo>
                <a:cubicBezTo>
                  <a:pt x="3040" y="1163"/>
                  <a:pt x="3051" y="1179"/>
                  <a:pt x="2998" y="1152"/>
                </a:cubicBezTo>
                <a:cubicBezTo>
                  <a:pt x="2964" y="1134"/>
                  <a:pt x="2980" y="1135"/>
                  <a:pt x="2947" y="1110"/>
                </a:cubicBezTo>
                <a:cubicBezTo>
                  <a:pt x="2909" y="1081"/>
                  <a:pt x="2889" y="1073"/>
                  <a:pt x="2846" y="1059"/>
                </a:cubicBezTo>
                <a:cubicBezTo>
                  <a:pt x="2798" y="1027"/>
                  <a:pt x="2739" y="983"/>
                  <a:pt x="2685" y="966"/>
                </a:cubicBezTo>
                <a:cubicBezTo>
                  <a:pt x="2654" y="946"/>
                  <a:pt x="2618" y="926"/>
                  <a:pt x="2583" y="915"/>
                </a:cubicBezTo>
                <a:cubicBezTo>
                  <a:pt x="2575" y="909"/>
                  <a:pt x="2565" y="905"/>
                  <a:pt x="2558" y="898"/>
                </a:cubicBezTo>
                <a:cubicBezTo>
                  <a:pt x="2551" y="891"/>
                  <a:pt x="2549" y="879"/>
                  <a:pt x="2541" y="873"/>
                </a:cubicBezTo>
                <a:cubicBezTo>
                  <a:pt x="2528" y="863"/>
                  <a:pt x="2481" y="844"/>
                  <a:pt x="2464" y="839"/>
                </a:cubicBezTo>
                <a:cubicBezTo>
                  <a:pt x="2456" y="833"/>
                  <a:pt x="2446" y="829"/>
                  <a:pt x="2439" y="822"/>
                </a:cubicBezTo>
                <a:cubicBezTo>
                  <a:pt x="2432" y="815"/>
                  <a:pt x="2431" y="802"/>
                  <a:pt x="2422" y="796"/>
                </a:cubicBezTo>
                <a:cubicBezTo>
                  <a:pt x="2407" y="786"/>
                  <a:pt x="2388" y="785"/>
                  <a:pt x="2371" y="779"/>
                </a:cubicBezTo>
                <a:cubicBezTo>
                  <a:pt x="2361" y="776"/>
                  <a:pt x="2355" y="766"/>
                  <a:pt x="2346" y="762"/>
                </a:cubicBezTo>
                <a:cubicBezTo>
                  <a:pt x="2330" y="755"/>
                  <a:pt x="2295" y="746"/>
                  <a:pt x="2295" y="746"/>
                </a:cubicBezTo>
                <a:cubicBezTo>
                  <a:pt x="2236" y="706"/>
                  <a:pt x="2152" y="690"/>
                  <a:pt x="2083" y="669"/>
                </a:cubicBezTo>
                <a:cubicBezTo>
                  <a:pt x="2043" y="657"/>
                  <a:pt x="2013" y="636"/>
                  <a:pt x="1973" y="627"/>
                </a:cubicBezTo>
                <a:cubicBezTo>
                  <a:pt x="1844" y="539"/>
                  <a:pt x="1676" y="507"/>
                  <a:pt x="1524" y="483"/>
                </a:cubicBezTo>
                <a:cubicBezTo>
                  <a:pt x="1461" y="460"/>
                  <a:pt x="1539" y="490"/>
                  <a:pt x="1473" y="458"/>
                </a:cubicBezTo>
                <a:cubicBezTo>
                  <a:pt x="1445" y="444"/>
                  <a:pt x="1415" y="443"/>
                  <a:pt x="1389" y="424"/>
                </a:cubicBezTo>
                <a:cubicBezTo>
                  <a:pt x="1334" y="384"/>
                  <a:pt x="1391" y="407"/>
                  <a:pt x="1338" y="390"/>
                </a:cubicBezTo>
                <a:cubicBezTo>
                  <a:pt x="1206" y="303"/>
                  <a:pt x="1049" y="254"/>
                  <a:pt x="897" y="220"/>
                </a:cubicBezTo>
                <a:cubicBezTo>
                  <a:pt x="860" y="212"/>
                  <a:pt x="825" y="192"/>
                  <a:pt x="787" y="186"/>
                </a:cubicBezTo>
                <a:cubicBezTo>
                  <a:pt x="759" y="182"/>
                  <a:pt x="731" y="182"/>
                  <a:pt x="703" y="178"/>
                </a:cubicBezTo>
                <a:cubicBezTo>
                  <a:pt x="689" y="176"/>
                  <a:pt x="674" y="173"/>
                  <a:pt x="660" y="170"/>
                </a:cubicBezTo>
                <a:cubicBezTo>
                  <a:pt x="582" y="117"/>
                  <a:pt x="488" y="102"/>
                  <a:pt x="398" y="76"/>
                </a:cubicBezTo>
                <a:cubicBezTo>
                  <a:pt x="336" y="58"/>
                  <a:pt x="281" y="29"/>
                  <a:pt x="220" y="9"/>
                </a:cubicBezTo>
                <a:cubicBezTo>
                  <a:pt x="195" y="1"/>
                  <a:pt x="169" y="3"/>
                  <a:pt x="143" y="0"/>
                </a:cubicBezTo>
                <a:cubicBezTo>
                  <a:pt x="55" y="13"/>
                  <a:pt x="99" y="0"/>
                  <a:pt x="59" y="59"/>
                </a:cubicBezTo>
                <a:cubicBezTo>
                  <a:pt x="44" y="200"/>
                  <a:pt x="27" y="342"/>
                  <a:pt x="8" y="483"/>
                </a:cubicBezTo>
                <a:cubicBezTo>
                  <a:pt x="11" y="621"/>
                  <a:pt x="11" y="760"/>
                  <a:pt x="16" y="898"/>
                </a:cubicBezTo>
                <a:cubicBezTo>
                  <a:pt x="19" y="990"/>
                  <a:pt x="0" y="975"/>
                  <a:pt x="50" y="991"/>
                </a:cubicBezTo>
                <a:cubicBezTo>
                  <a:pt x="71" y="1023"/>
                  <a:pt x="91" y="1031"/>
                  <a:pt x="127" y="1042"/>
                </a:cubicBezTo>
                <a:cubicBezTo>
                  <a:pt x="170" y="1071"/>
                  <a:pt x="210" y="1085"/>
                  <a:pt x="262" y="1093"/>
                </a:cubicBezTo>
                <a:cubicBezTo>
                  <a:pt x="293" y="1103"/>
                  <a:pt x="324" y="1111"/>
                  <a:pt x="355" y="1118"/>
                </a:cubicBezTo>
                <a:cubicBezTo>
                  <a:pt x="376" y="1128"/>
                  <a:pt x="394" y="1144"/>
                  <a:pt x="415" y="1152"/>
                </a:cubicBezTo>
                <a:cubicBezTo>
                  <a:pt x="485" y="1179"/>
                  <a:pt x="563" y="1196"/>
                  <a:pt x="635" y="1220"/>
                </a:cubicBezTo>
                <a:cubicBezTo>
                  <a:pt x="645" y="1223"/>
                  <a:pt x="651" y="1232"/>
                  <a:pt x="660" y="1237"/>
                </a:cubicBezTo>
                <a:cubicBezTo>
                  <a:pt x="674" y="1244"/>
                  <a:pt x="689" y="1248"/>
                  <a:pt x="703" y="1254"/>
                </a:cubicBezTo>
                <a:cubicBezTo>
                  <a:pt x="726" y="1265"/>
                  <a:pt x="748" y="1277"/>
                  <a:pt x="770" y="1288"/>
                </a:cubicBezTo>
                <a:cubicBezTo>
                  <a:pt x="793" y="1300"/>
                  <a:pt x="823" y="1304"/>
                  <a:pt x="847" y="1313"/>
                </a:cubicBezTo>
                <a:cubicBezTo>
                  <a:pt x="931" y="1343"/>
                  <a:pt x="1016" y="1363"/>
                  <a:pt x="1101" y="1389"/>
                </a:cubicBezTo>
                <a:cubicBezTo>
                  <a:pt x="1163" y="1431"/>
                  <a:pt x="1256" y="1457"/>
                  <a:pt x="1329" y="1474"/>
                </a:cubicBezTo>
                <a:cubicBezTo>
                  <a:pt x="1387" y="1488"/>
                  <a:pt x="1439" y="1515"/>
                  <a:pt x="1499" y="1525"/>
                </a:cubicBezTo>
                <a:cubicBezTo>
                  <a:pt x="1693" y="1557"/>
                  <a:pt x="1875" y="1562"/>
                  <a:pt x="2075" y="1567"/>
                </a:cubicBezTo>
                <a:cubicBezTo>
                  <a:pt x="2095" y="1570"/>
                  <a:pt x="2114" y="1576"/>
                  <a:pt x="2134" y="1576"/>
                </a:cubicBezTo>
                <a:cubicBezTo>
                  <a:pt x="2143" y="1576"/>
                  <a:pt x="2150" y="1567"/>
                  <a:pt x="2159" y="1567"/>
                </a:cubicBezTo>
                <a:cubicBezTo>
                  <a:pt x="2182" y="1567"/>
                  <a:pt x="2204" y="1580"/>
                  <a:pt x="2227" y="1584"/>
                </a:cubicBezTo>
                <a:cubicBezTo>
                  <a:pt x="2275" y="1656"/>
                  <a:pt x="2332" y="1723"/>
                  <a:pt x="2405" y="1770"/>
                </a:cubicBezTo>
                <a:cubicBezTo>
                  <a:pt x="2443" y="1829"/>
                  <a:pt x="2398" y="1771"/>
                  <a:pt x="2447" y="1804"/>
                </a:cubicBezTo>
                <a:cubicBezTo>
                  <a:pt x="2482" y="1827"/>
                  <a:pt x="2507" y="1859"/>
                  <a:pt x="2549" y="1872"/>
                </a:cubicBezTo>
                <a:cubicBezTo>
                  <a:pt x="2620" y="1919"/>
                  <a:pt x="2568" y="1917"/>
                  <a:pt x="2676" y="1906"/>
                </a:cubicBezTo>
                <a:cubicBezTo>
                  <a:pt x="2666" y="1831"/>
                  <a:pt x="2674" y="1864"/>
                  <a:pt x="2651" y="1796"/>
                </a:cubicBezTo>
                <a:cubicBezTo>
                  <a:pt x="2648" y="1787"/>
                  <a:pt x="2642" y="1770"/>
                  <a:pt x="2642" y="1770"/>
                </a:cubicBezTo>
                <a:cubicBezTo>
                  <a:pt x="2648" y="1662"/>
                  <a:pt x="2620" y="1626"/>
                  <a:pt x="2693" y="1576"/>
                </a:cubicBezTo>
                <a:cubicBezTo>
                  <a:pt x="2713" y="1515"/>
                  <a:pt x="2695" y="1535"/>
                  <a:pt x="2735" y="1508"/>
                </a:cubicBezTo>
                <a:cubicBezTo>
                  <a:pt x="2759" y="1471"/>
                  <a:pt x="2760" y="1409"/>
                  <a:pt x="2795" y="1381"/>
                </a:cubicBezTo>
                <a:cubicBezTo>
                  <a:pt x="2817" y="1363"/>
                  <a:pt x="2869" y="1356"/>
                  <a:pt x="2896" y="1347"/>
                </a:cubicBezTo>
                <a:cubicBezTo>
                  <a:pt x="2905" y="1341"/>
                  <a:pt x="2915" y="1337"/>
                  <a:pt x="2922" y="1330"/>
                </a:cubicBezTo>
                <a:cubicBezTo>
                  <a:pt x="2929" y="1323"/>
                  <a:pt x="2931" y="1311"/>
                  <a:pt x="2939" y="1305"/>
                </a:cubicBezTo>
                <a:cubicBezTo>
                  <a:pt x="2946" y="1299"/>
                  <a:pt x="2956" y="1300"/>
                  <a:pt x="2964" y="1296"/>
                </a:cubicBezTo>
                <a:cubicBezTo>
                  <a:pt x="3016" y="1269"/>
                  <a:pt x="3069" y="1255"/>
                  <a:pt x="3125" y="1237"/>
                </a:cubicBezTo>
                <a:cubicBezTo>
                  <a:pt x="3135" y="1207"/>
                  <a:pt x="3141" y="1217"/>
                  <a:pt x="3125" y="1203"/>
                </a:cubicBezTo>
              </a:path>
            </a:pathLst>
          </a:custGeom>
          <a:solidFill>
            <a:srgbClr val="00CCFF"/>
          </a:solidFill>
          <a:ln w="9525" cap="flat" cmpd="sng">
            <a:solidFill>
              <a:srgbClr val="3366FF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sk-SK"/>
          </a:p>
        </p:txBody>
      </p:sp>
      <p:sp>
        <p:nvSpPr>
          <p:cNvPr id="23580" name="Freeform 8"/>
          <p:cNvSpPr>
            <a:spLocks/>
          </p:cNvSpPr>
          <p:nvPr/>
        </p:nvSpPr>
        <p:spPr bwMode="auto">
          <a:xfrm>
            <a:off x="-153988" y="2781300"/>
            <a:ext cx="5024438" cy="2333625"/>
          </a:xfrm>
          <a:custGeom>
            <a:avLst/>
            <a:gdLst>
              <a:gd name="T0" fmla="*/ 2147483647 w 3165"/>
              <a:gd name="T1" fmla="*/ 2147483647 h 1470"/>
              <a:gd name="T2" fmla="*/ 2147483647 w 3165"/>
              <a:gd name="T3" fmla="*/ 2147483647 h 1470"/>
              <a:gd name="T4" fmla="*/ 2147483647 w 3165"/>
              <a:gd name="T5" fmla="*/ 2147483647 h 1470"/>
              <a:gd name="T6" fmla="*/ 2147483647 w 3165"/>
              <a:gd name="T7" fmla="*/ 2147483647 h 1470"/>
              <a:gd name="T8" fmla="*/ 2147483647 w 3165"/>
              <a:gd name="T9" fmla="*/ 2147483647 h 1470"/>
              <a:gd name="T10" fmla="*/ 2147483647 w 3165"/>
              <a:gd name="T11" fmla="*/ 2147483647 h 1470"/>
              <a:gd name="T12" fmla="*/ 2147483647 w 3165"/>
              <a:gd name="T13" fmla="*/ 2147483647 h 1470"/>
              <a:gd name="T14" fmla="*/ 2147483647 w 3165"/>
              <a:gd name="T15" fmla="*/ 2147483647 h 1470"/>
              <a:gd name="T16" fmla="*/ 2147483647 w 3165"/>
              <a:gd name="T17" fmla="*/ 2147483647 h 1470"/>
              <a:gd name="T18" fmla="*/ 2147483647 w 3165"/>
              <a:gd name="T19" fmla="*/ 2147483647 h 1470"/>
              <a:gd name="T20" fmla="*/ 2147483647 w 3165"/>
              <a:gd name="T21" fmla="*/ 2147483647 h 1470"/>
              <a:gd name="T22" fmla="*/ 2147483647 w 3165"/>
              <a:gd name="T23" fmla="*/ 2147483647 h 1470"/>
              <a:gd name="T24" fmla="*/ 2147483647 w 3165"/>
              <a:gd name="T25" fmla="*/ 2147483647 h 1470"/>
              <a:gd name="T26" fmla="*/ 2147483647 w 3165"/>
              <a:gd name="T27" fmla="*/ 2147483647 h 1470"/>
              <a:gd name="T28" fmla="*/ 2147483647 w 3165"/>
              <a:gd name="T29" fmla="*/ 2147483647 h 1470"/>
              <a:gd name="T30" fmla="*/ 2147483647 w 3165"/>
              <a:gd name="T31" fmla="*/ 2147483647 h 1470"/>
              <a:gd name="T32" fmla="*/ 2147483647 w 3165"/>
              <a:gd name="T33" fmla="*/ 2147483647 h 1470"/>
              <a:gd name="T34" fmla="*/ 2147483647 w 3165"/>
              <a:gd name="T35" fmla="*/ 2147483647 h 1470"/>
              <a:gd name="T36" fmla="*/ 2147483647 w 3165"/>
              <a:gd name="T37" fmla="*/ 2147483647 h 1470"/>
              <a:gd name="T38" fmla="*/ 2147483647 w 3165"/>
              <a:gd name="T39" fmla="*/ 2147483647 h 1470"/>
              <a:gd name="T40" fmla="*/ 2147483647 w 3165"/>
              <a:gd name="T41" fmla="*/ 2147483647 h 1470"/>
              <a:gd name="T42" fmla="*/ 2147483647 w 3165"/>
              <a:gd name="T43" fmla="*/ 2147483647 h 1470"/>
              <a:gd name="T44" fmla="*/ 2147483647 w 3165"/>
              <a:gd name="T45" fmla="*/ 2147483647 h 1470"/>
              <a:gd name="T46" fmla="*/ 2147483647 w 3165"/>
              <a:gd name="T47" fmla="*/ 2147483647 h 1470"/>
              <a:gd name="T48" fmla="*/ 2147483647 w 3165"/>
              <a:gd name="T49" fmla="*/ 2147483647 h 1470"/>
              <a:gd name="T50" fmla="*/ 2147483647 w 3165"/>
              <a:gd name="T51" fmla="*/ 2147483647 h 1470"/>
              <a:gd name="T52" fmla="*/ 2147483647 w 3165"/>
              <a:gd name="T53" fmla="*/ 2147483647 h 1470"/>
              <a:gd name="T54" fmla="*/ 2147483647 w 3165"/>
              <a:gd name="T55" fmla="*/ 2147483647 h 1470"/>
              <a:gd name="T56" fmla="*/ 2147483647 w 3165"/>
              <a:gd name="T57" fmla="*/ 2147483647 h 1470"/>
              <a:gd name="T58" fmla="*/ 2147483647 w 3165"/>
              <a:gd name="T59" fmla="*/ 2147483647 h 1470"/>
              <a:gd name="T60" fmla="*/ 2147483647 w 3165"/>
              <a:gd name="T61" fmla="*/ 2147483647 h 1470"/>
              <a:gd name="T62" fmla="*/ 2147483647 w 3165"/>
              <a:gd name="T63" fmla="*/ 2147483647 h 1470"/>
              <a:gd name="T64" fmla="*/ 2147483647 w 3165"/>
              <a:gd name="T65" fmla="*/ 2147483647 h 1470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3165"/>
              <a:gd name="T100" fmla="*/ 0 h 1470"/>
              <a:gd name="T101" fmla="*/ 3165 w 3165"/>
              <a:gd name="T102" fmla="*/ 1470 h 1470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3165" h="1470">
                <a:moveTo>
                  <a:pt x="3063" y="913"/>
                </a:moveTo>
                <a:cubicBezTo>
                  <a:pt x="2993" y="961"/>
                  <a:pt x="2943" y="941"/>
                  <a:pt x="2843" y="947"/>
                </a:cubicBezTo>
                <a:cubicBezTo>
                  <a:pt x="2717" y="954"/>
                  <a:pt x="2755" y="951"/>
                  <a:pt x="2657" y="964"/>
                </a:cubicBezTo>
                <a:cubicBezTo>
                  <a:pt x="2559" y="994"/>
                  <a:pt x="2565" y="983"/>
                  <a:pt x="2403" y="989"/>
                </a:cubicBezTo>
                <a:cubicBezTo>
                  <a:pt x="2339" y="1010"/>
                  <a:pt x="2275" y="1030"/>
                  <a:pt x="2208" y="1040"/>
                </a:cubicBezTo>
                <a:cubicBezTo>
                  <a:pt x="2188" y="1046"/>
                  <a:pt x="2166" y="1047"/>
                  <a:pt x="2148" y="1057"/>
                </a:cubicBezTo>
                <a:cubicBezTo>
                  <a:pt x="2138" y="1063"/>
                  <a:pt x="2133" y="1075"/>
                  <a:pt x="2123" y="1082"/>
                </a:cubicBezTo>
                <a:cubicBezTo>
                  <a:pt x="2097" y="1100"/>
                  <a:pt x="2051" y="1106"/>
                  <a:pt x="2021" y="1116"/>
                </a:cubicBezTo>
                <a:cubicBezTo>
                  <a:pt x="2003" y="1122"/>
                  <a:pt x="1990" y="1139"/>
                  <a:pt x="1971" y="1142"/>
                </a:cubicBezTo>
                <a:cubicBezTo>
                  <a:pt x="1932" y="1149"/>
                  <a:pt x="1892" y="1147"/>
                  <a:pt x="1852" y="1150"/>
                </a:cubicBezTo>
                <a:cubicBezTo>
                  <a:pt x="1776" y="1164"/>
                  <a:pt x="1699" y="1165"/>
                  <a:pt x="1623" y="1175"/>
                </a:cubicBezTo>
                <a:cubicBezTo>
                  <a:pt x="1573" y="1193"/>
                  <a:pt x="1533" y="1203"/>
                  <a:pt x="1479" y="1209"/>
                </a:cubicBezTo>
                <a:cubicBezTo>
                  <a:pt x="1426" y="1228"/>
                  <a:pt x="1374" y="1230"/>
                  <a:pt x="1318" y="1235"/>
                </a:cubicBezTo>
                <a:cubicBezTo>
                  <a:pt x="1270" y="1251"/>
                  <a:pt x="1224" y="1268"/>
                  <a:pt x="1174" y="1277"/>
                </a:cubicBezTo>
                <a:cubicBezTo>
                  <a:pt x="1046" y="1362"/>
                  <a:pt x="1004" y="1352"/>
                  <a:pt x="835" y="1362"/>
                </a:cubicBezTo>
                <a:cubicBezTo>
                  <a:pt x="737" y="1378"/>
                  <a:pt x="638" y="1388"/>
                  <a:pt x="539" y="1396"/>
                </a:cubicBezTo>
                <a:cubicBezTo>
                  <a:pt x="496" y="1404"/>
                  <a:pt x="462" y="1425"/>
                  <a:pt x="420" y="1438"/>
                </a:cubicBezTo>
                <a:cubicBezTo>
                  <a:pt x="374" y="1470"/>
                  <a:pt x="365" y="1462"/>
                  <a:pt x="302" y="1455"/>
                </a:cubicBezTo>
                <a:cubicBezTo>
                  <a:pt x="294" y="1340"/>
                  <a:pt x="293" y="1346"/>
                  <a:pt x="276" y="1269"/>
                </a:cubicBezTo>
                <a:cubicBezTo>
                  <a:pt x="269" y="1238"/>
                  <a:pt x="259" y="1175"/>
                  <a:pt x="259" y="1175"/>
                </a:cubicBezTo>
                <a:cubicBezTo>
                  <a:pt x="262" y="873"/>
                  <a:pt x="0" y="409"/>
                  <a:pt x="268" y="269"/>
                </a:cubicBezTo>
                <a:cubicBezTo>
                  <a:pt x="784" y="0"/>
                  <a:pt x="1431" y="267"/>
                  <a:pt x="2013" y="261"/>
                </a:cubicBezTo>
                <a:cubicBezTo>
                  <a:pt x="2068" y="260"/>
                  <a:pt x="2128" y="228"/>
                  <a:pt x="2182" y="218"/>
                </a:cubicBezTo>
                <a:cubicBezTo>
                  <a:pt x="2344" y="189"/>
                  <a:pt x="2510" y="169"/>
                  <a:pt x="2674" y="159"/>
                </a:cubicBezTo>
                <a:cubicBezTo>
                  <a:pt x="2730" y="150"/>
                  <a:pt x="2787" y="143"/>
                  <a:pt x="2843" y="134"/>
                </a:cubicBezTo>
                <a:cubicBezTo>
                  <a:pt x="2902" y="113"/>
                  <a:pt x="2959" y="99"/>
                  <a:pt x="3021" y="91"/>
                </a:cubicBezTo>
                <a:cubicBezTo>
                  <a:pt x="3081" y="71"/>
                  <a:pt x="3067" y="57"/>
                  <a:pt x="3080" y="100"/>
                </a:cubicBezTo>
                <a:cubicBezTo>
                  <a:pt x="3081" y="96"/>
                  <a:pt x="3091" y="42"/>
                  <a:pt x="3114" y="83"/>
                </a:cubicBezTo>
                <a:cubicBezTo>
                  <a:pt x="3131" y="113"/>
                  <a:pt x="3111" y="156"/>
                  <a:pt x="3131" y="184"/>
                </a:cubicBezTo>
                <a:cubicBezTo>
                  <a:pt x="3138" y="194"/>
                  <a:pt x="3154" y="190"/>
                  <a:pt x="3165" y="193"/>
                </a:cubicBezTo>
                <a:cubicBezTo>
                  <a:pt x="3162" y="365"/>
                  <a:pt x="3161" y="538"/>
                  <a:pt x="3156" y="710"/>
                </a:cubicBezTo>
                <a:cubicBezTo>
                  <a:pt x="3155" y="748"/>
                  <a:pt x="3111" y="822"/>
                  <a:pt x="3097" y="862"/>
                </a:cubicBezTo>
                <a:cubicBezTo>
                  <a:pt x="3078" y="918"/>
                  <a:pt x="3098" y="913"/>
                  <a:pt x="3063" y="913"/>
                </a:cubicBezTo>
                <a:close/>
              </a:path>
            </a:pathLst>
          </a:custGeom>
          <a:solidFill>
            <a:srgbClr val="00CCFF"/>
          </a:solidFill>
          <a:ln w="9525" cap="flat" cmpd="sng">
            <a:solidFill>
              <a:srgbClr val="0000FF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sk-SK"/>
          </a:p>
        </p:txBody>
      </p:sp>
      <p:sp>
        <p:nvSpPr>
          <p:cNvPr id="229392" name="Rectangle 16"/>
          <p:cNvSpPr>
            <a:spLocks noChangeArrowheads="1"/>
          </p:cNvSpPr>
          <p:nvPr/>
        </p:nvSpPr>
        <p:spPr bwMode="auto">
          <a:xfrm>
            <a:off x="792163" y="5334000"/>
            <a:ext cx="7529512" cy="457200"/>
          </a:xfrm>
          <a:prstGeom prst="rect">
            <a:avLst/>
          </a:prstGeom>
          <a:solidFill>
            <a:srgbClr val="00FFFF"/>
          </a:solidFill>
          <a:ln w="3810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sk-SK" sz="2400" b="1" i="1"/>
              <a:t>Vykopať jamu nie je to isté, ako mať dobrú lopatu.</a:t>
            </a:r>
            <a:r>
              <a:rPr lang="sk-SK" sz="2400" b="1"/>
              <a:t> </a:t>
            </a:r>
          </a:p>
        </p:txBody>
      </p:sp>
      <p:sp>
        <p:nvSpPr>
          <p:cNvPr id="445447" name="Text Box 7"/>
          <p:cNvSpPr txBox="1">
            <a:spLocks noChangeArrowheads="1"/>
          </p:cNvSpPr>
          <p:nvPr/>
        </p:nvSpPr>
        <p:spPr bwMode="auto">
          <a:xfrm>
            <a:off x="206375" y="5800725"/>
            <a:ext cx="8731250" cy="9144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sk-SK" sz="5400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  <a:cs typeface="+mn-cs"/>
              </a:rPr>
              <a:t>Profesionálne projektové riadenie !</a:t>
            </a:r>
            <a:endParaRPr lang="en-US" sz="5400" b="1" i="1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  <a:cs typeface="+mn-cs"/>
            </a:endParaRPr>
          </a:p>
        </p:txBody>
      </p:sp>
      <p:graphicFrame>
        <p:nvGraphicFramePr>
          <p:cNvPr id="445442" name="Object 2"/>
          <p:cNvGraphicFramePr>
            <a:graphicFrameLocks noChangeAspect="1"/>
          </p:cNvGraphicFramePr>
          <p:nvPr>
            <p:ph sz="half" idx="2"/>
          </p:nvPr>
        </p:nvGraphicFramePr>
        <p:xfrm>
          <a:off x="4140200" y="1844675"/>
          <a:ext cx="4038600" cy="2936875"/>
        </p:xfrm>
        <a:graphic>
          <a:graphicData uri="http://schemas.openxmlformats.org/presentationml/2006/ole">
            <p:oleObj spid="_x0000_s23589" name="Clip" r:id="rId5" imgW="4663440" imgH="3390840" progId="MS_ClipArt_Gallery.5">
              <p:embed/>
            </p:oleObj>
          </a:graphicData>
        </a:graphic>
      </p:graphicFrame>
      <p:sp>
        <p:nvSpPr>
          <p:cNvPr id="445451" name="Text Box 11"/>
          <p:cNvSpPr txBox="1">
            <a:spLocks noChangeArrowheads="1"/>
          </p:cNvSpPr>
          <p:nvPr/>
        </p:nvSpPr>
        <p:spPr bwMode="auto">
          <a:xfrm rot="1177661">
            <a:off x="-180975" y="1341438"/>
            <a:ext cx="6215063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sk-SK" sz="3600" b="1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  <a:cs typeface="+mn-cs"/>
              </a:rPr>
              <a:t>Spôsobilosti na projektové riadenie</a:t>
            </a:r>
            <a:endParaRPr lang="en-US" sz="3600" b="1" i="1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  <a:cs typeface="+mn-cs"/>
            </a:endParaRPr>
          </a:p>
        </p:txBody>
      </p:sp>
      <p:sp>
        <p:nvSpPr>
          <p:cNvPr id="229390" name="Rectangle 14"/>
          <p:cNvSpPr>
            <a:spLocks noChangeArrowheads="1"/>
          </p:cNvSpPr>
          <p:nvPr/>
        </p:nvSpPr>
        <p:spPr bwMode="auto">
          <a:xfrm rot="1147348">
            <a:off x="0" y="1628775"/>
            <a:ext cx="4365625" cy="70167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cs-CZ" sz="2000" b="1">
                <a:solidFill>
                  <a:srgbClr val="FF0000"/>
                </a:solidFill>
              </a:rPr>
              <a:t>ICB / SPS (</a:t>
            </a:r>
            <a:r>
              <a:rPr lang="cs-CZ">
                <a:solidFill>
                  <a:srgbClr val="FF0000"/>
                </a:solidFill>
              </a:rPr>
              <a:t>nie metodika ale štandard požiadaviek na spôsobilosti PM</a:t>
            </a:r>
            <a:r>
              <a:rPr lang="en-US" b="1">
                <a:solidFill>
                  <a:srgbClr val="FF0000"/>
                </a:solidFill>
              </a:rPr>
              <a:t> </a:t>
            </a:r>
            <a:r>
              <a:rPr lang="sk-SK" b="1">
                <a:solidFill>
                  <a:srgbClr val="FF0000"/>
                </a:solidFill>
              </a:rPr>
              <a:t>!!</a:t>
            </a:r>
            <a:r>
              <a:rPr lang="sk-SK" sz="2000" b="1">
                <a:solidFill>
                  <a:srgbClr val="FF0000"/>
                </a:solidFill>
              </a:rPr>
              <a:t> )</a:t>
            </a:r>
            <a:endParaRPr lang="en-US" sz="2000" b="1">
              <a:solidFill>
                <a:srgbClr val="FF0000"/>
              </a:solidFill>
            </a:endParaRPr>
          </a:p>
        </p:txBody>
      </p:sp>
      <p:sp>
        <p:nvSpPr>
          <p:cNvPr id="445449" name="Text Box 9"/>
          <p:cNvSpPr txBox="1">
            <a:spLocks noChangeArrowheads="1"/>
          </p:cNvSpPr>
          <p:nvPr/>
        </p:nvSpPr>
        <p:spPr bwMode="auto">
          <a:xfrm rot="-522686">
            <a:off x="250825" y="3213100"/>
            <a:ext cx="5483225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sk-SK" sz="3600" b="1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  <a:cs typeface="+mn-cs"/>
              </a:rPr>
              <a:t>Metodika projektového riadenia</a:t>
            </a:r>
            <a:endParaRPr lang="en-US" sz="3600" b="1" i="1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  <a:cs typeface="+mn-cs"/>
            </a:endParaRPr>
          </a:p>
        </p:txBody>
      </p:sp>
      <p:sp>
        <p:nvSpPr>
          <p:cNvPr id="229391" name="Rectangle 15"/>
          <p:cNvSpPr>
            <a:spLocks noChangeArrowheads="1"/>
          </p:cNvSpPr>
          <p:nvPr/>
        </p:nvSpPr>
        <p:spPr bwMode="auto">
          <a:xfrm rot="-559843">
            <a:off x="241300" y="3860800"/>
            <a:ext cx="5456238" cy="39687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cs-CZ" sz="2000"/>
              <a:t>PMI , alebo HERMES, alebo PRINCE2, …atď.</a:t>
            </a:r>
            <a:endParaRPr lang="en-US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45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3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3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45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445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29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445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229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29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6" grpId="0" animBg="1"/>
      <p:bldP spid="23580" grpId="0" animBg="1"/>
      <p:bldP spid="229392" grpId="0" animBg="1"/>
      <p:bldP spid="445447" grpId="0"/>
      <p:bldP spid="445451" grpId="0"/>
      <p:bldP spid="229390" grpId="0" animBg="1"/>
      <p:bldP spid="445449" grpId="0"/>
      <p:bldP spid="22939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142875" y="6537325"/>
            <a:ext cx="252413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16A9090F-BD70-4633-ACCD-9496384CF27D}" type="slidenum">
              <a:rPr lang="sk-SK" sz="1500">
                <a:solidFill>
                  <a:schemeClr val="bg1"/>
                </a:solidFill>
                <a:latin typeface="Calibri" pitchFamily="34" charset="0"/>
              </a:rPr>
              <a:pPr>
                <a:spcBef>
                  <a:spcPct val="50000"/>
                </a:spcBef>
              </a:pPr>
              <a:t>8</a:t>
            </a:fld>
            <a:endParaRPr lang="sk-SK" sz="15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755650" y="6550025"/>
            <a:ext cx="1223963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US" sz="1200" b="1">
                <a:solidFill>
                  <a:schemeClr val="bg1"/>
                </a:solidFill>
              </a:rPr>
              <a:t>©</a:t>
            </a:r>
            <a:r>
              <a:rPr lang="sk-SK" sz="1200" b="1">
                <a:solidFill>
                  <a:schemeClr val="bg1"/>
                </a:solidFill>
              </a:rPr>
              <a:t> Igor Trávnik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2700338" y="188913"/>
            <a:ext cx="36687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sk-SK" sz="2800"/>
              <a:t>Porovnanie certifikácií</a:t>
            </a:r>
            <a:endParaRPr lang="en-US" sz="2800"/>
          </a:p>
        </p:txBody>
      </p:sp>
      <p:sp>
        <p:nvSpPr>
          <p:cNvPr id="356358" name="Text Box 6"/>
          <p:cNvSpPr txBox="1">
            <a:spLocks noChangeArrowheads="1"/>
          </p:cNvSpPr>
          <p:nvPr/>
        </p:nvSpPr>
        <p:spPr bwMode="auto">
          <a:xfrm>
            <a:off x="115888" y="1073150"/>
            <a:ext cx="2925762" cy="1095375"/>
          </a:xfrm>
          <a:prstGeom prst="rect">
            <a:avLst/>
          </a:prstGeom>
          <a:solidFill>
            <a:schemeClr val="bg1"/>
          </a:solidFill>
          <a:ln w="38100" algn="ctr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sk-SK" sz="2000" b="1">
                <a:solidFill>
                  <a:srgbClr val="0000FF"/>
                </a:solidFill>
              </a:rPr>
              <a:t>Predmet certifikácie:</a:t>
            </a:r>
          </a:p>
          <a:p>
            <a:pPr algn="ctr">
              <a:spcBef>
                <a:spcPct val="20000"/>
              </a:spcBef>
            </a:pPr>
            <a:r>
              <a:rPr lang="sk-SK"/>
              <a:t>Vedomosti &amp; zručnosti</a:t>
            </a:r>
          </a:p>
          <a:p>
            <a:pPr algn="ctr">
              <a:spcBef>
                <a:spcPct val="20000"/>
              </a:spcBef>
            </a:pPr>
            <a:r>
              <a:rPr lang="sk-SK"/>
              <a:t>TS &amp; SS &amp; SZP</a:t>
            </a:r>
            <a:endParaRPr lang="en-US"/>
          </a:p>
        </p:txBody>
      </p:sp>
      <p:pic>
        <p:nvPicPr>
          <p:cNvPr id="35635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2038" y="2185988"/>
            <a:ext cx="6978650" cy="43481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356359" name="Text Box 7"/>
          <p:cNvSpPr txBox="1">
            <a:spLocks noChangeArrowheads="1"/>
          </p:cNvSpPr>
          <p:nvPr/>
        </p:nvSpPr>
        <p:spPr bwMode="auto">
          <a:xfrm>
            <a:off x="3203575" y="1089025"/>
            <a:ext cx="5824538" cy="1044575"/>
          </a:xfrm>
          <a:prstGeom prst="rect">
            <a:avLst/>
          </a:prstGeom>
          <a:solidFill>
            <a:schemeClr val="bg1"/>
          </a:solidFill>
          <a:ln w="38100" algn="ctr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sk-SK" sz="2000" b="1">
                <a:solidFill>
                  <a:srgbClr val="0000FF"/>
                </a:solidFill>
              </a:rPr>
              <a:t>Spôsob certifikácie:</a:t>
            </a:r>
          </a:p>
          <a:p>
            <a:pPr algn="ctr"/>
            <a:r>
              <a:rPr lang="sk-SK" sz="2000"/>
              <a:t>Vzdelanie &amp; prax &amp; sebatest &amp; písomka (test 1, test 2, príklady) workshop, pohovor </a:t>
            </a:r>
            <a:endParaRPr lang="en-US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56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56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56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356358" grpId="0" animBg="1"/>
      <p:bldP spid="35635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142875" y="6537325"/>
            <a:ext cx="252413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3A29BD23-0EC6-4540-BA0F-694013C70CDB}" type="slidenum">
              <a:rPr lang="sk-SK" sz="1500">
                <a:solidFill>
                  <a:schemeClr val="bg1"/>
                </a:solidFill>
                <a:latin typeface="Calibri" pitchFamily="34" charset="0"/>
              </a:rPr>
              <a:pPr>
                <a:spcBef>
                  <a:spcPct val="50000"/>
                </a:spcBef>
              </a:pPr>
              <a:t>9</a:t>
            </a:fld>
            <a:endParaRPr lang="sk-SK" sz="15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755650" y="6550025"/>
            <a:ext cx="1223963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US" sz="1200" b="1">
                <a:solidFill>
                  <a:schemeClr val="bg1"/>
                </a:solidFill>
              </a:rPr>
              <a:t>©</a:t>
            </a:r>
            <a:r>
              <a:rPr lang="sk-SK" sz="1200" b="1">
                <a:solidFill>
                  <a:schemeClr val="bg1"/>
                </a:solidFill>
              </a:rPr>
              <a:t> Igor Trávnik</a:t>
            </a:r>
          </a:p>
        </p:txBody>
      </p:sp>
      <p:pic>
        <p:nvPicPr>
          <p:cNvPr id="3072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5" y="1009650"/>
            <a:ext cx="7781925" cy="3571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349192" name="Text Box 8"/>
          <p:cNvSpPr txBox="1">
            <a:spLocks noChangeArrowheads="1"/>
          </p:cNvSpPr>
          <p:nvPr/>
        </p:nvSpPr>
        <p:spPr bwMode="auto">
          <a:xfrm>
            <a:off x="1106488" y="1727200"/>
            <a:ext cx="1214437" cy="39687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k-SK" sz="2000">
                <a:solidFill>
                  <a:schemeClr val="bg1"/>
                </a:solidFill>
              </a:rPr>
              <a:t>Metodika</a:t>
            </a:r>
            <a:endParaRPr lang="en-US" sz="2000">
              <a:solidFill>
                <a:schemeClr val="bg1"/>
              </a:solidFill>
            </a:endParaRPr>
          </a:p>
        </p:txBody>
      </p:sp>
      <p:sp>
        <p:nvSpPr>
          <p:cNvPr id="349191" name="Oval 7"/>
          <p:cNvSpPr>
            <a:spLocks noChangeArrowheads="1"/>
          </p:cNvSpPr>
          <p:nvPr/>
        </p:nvSpPr>
        <p:spPr bwMode="auto">
          <a:xfrm>
            <a:off x="1285875" y="2582863"/>
            <a:ext cx="1125538" cy="26987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49193" name="Oval 9"/>
          <p:cNvSpPr>
            <a:spLocks noChangeArrowheads="1"/>
          </p:cNvSpPr>
          <p:nvPr/>
        </p:nvSpPr>
        <p:spPr bwMode="auto">
          <a:xfrm>
            <a:off x="1871663" y="3546475"/>
            <a:ext cx="809625" cy="31432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49200" name="Rectangle 16"/>
          <p:cNvSpPr>
            <a:spLocks noChangeArrowheads="1"/>
          </p:cNvSpPr>
          <p:nvPr/>
        </p:nvSpPr>
        <p:spPr bwMode="auto">
          <a:xfrm>
            <a:off x="4572000" y="3357563"/>
            <a:ext cx="449263" cy="1214437"/>
          </a:xfrm>
          <a:prstGeom prst="rect">
            <a:avLst/>
          </a:prstGeom>
          <a:solidFill>
            <a:srgbClr val="FF0000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49201" name="Rectangle 17"/>
          <p:cNvSpPr>
            <a:spLocks noChangeArrowheads="1"/>
          </p:cNvSpPr>
          <p:nvPr/>
        </p:nvSpPr>
        <p:spPr bwMode="auto">
          <a:xfrm>
            <a:off x="7407275" y="3357563"/>
            <a:ext cx="449263" cy="1214437"/>
          </a:xfrm>
          <a:prstGeom prst="rect">
            <a:avLst/>
          </a:prstGeom>
          <a:solidFill>
            <a:srgbClr val="FF0000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49196" name="Text Box 12"/>
          <p:cNvSpPr txBox="1">
            <a:spLocks noChangeArrowheads="1"/>
          </p:cNvSpPr>
          <p:nvPr/>
        </p:nvSpPr>
        <p:spPr bwMode="auto">
          <a:xfrm>
            <a:off x="2457450" y="4775200"/>
            <a:ext cx="4208463" cy="1039813"/>
          </a:xfrm>
          <a:prstGeom prst="rect">
            <a:avLst/>
          </a:prstGeom>
          <a:solidFill>
            <a:schemeClr val="bg1"/>
          </a:solidFill>
          <a:ln w="38100" algn="ctr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sk-SK" sz="2000" b="1">
                <a:solidFill>
                  <a:srgbClr val="0000FF"/>
                </a:solidFill>
              </a:rPr>
              <a:t>Hodnotenie:</a:t>
            </a:r>
          </a:p>
          <a:p>
            <a:pPr algn="ctr">
              <a:spcBef>
                <a:spcPct val="20000"/>
              </a:spcBef>
            </a:pPr>
            <a:r>
              <a:rPr lang="sk-SK"/>
              <a:t>Najjednoduchšia a najlacnejšia, rozšírená v Európe</a:t>
            </a:r>
          </a:p>
        </p:txBody>
      </p:sp>
      <p:sp>
        <p:nvSpPr>
          <p:cNvPr id="349197" name="Text Box 13"/>
          <p:cNvSpPr txBox="1">
            <a:spLocks noChangeArrowheads="1"/>
          </p:cNvSpPr>
          <p:nvPr/>
        </p:nvSpPr>
        <p:spPr bwMode="auto">
          <a:xfrm>
            <a:off x="2466975" y="5815013"/>
            <a:ext cx="4208463" cy="679450"/>
          </a:xfrm>
          <a:prstGeom prst="rect">
            <a:avLst/>
          </a:prstGeom>
          <a:solidFill>
            <a:schemeClr val="bg1"/>
          </a:solidFill>
          <a:ln w="57150" algn="ctr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sk-SK"/>
              <a:t>Zamestnávateľ môže požadovať inú metodiku (HERMES, PM BoK, a p.).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349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49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49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49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49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9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49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9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49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49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49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49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49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349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1000"/>
                                        <p:tgtEl>
                                          <p:spTgt spid="349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9192" grpId="0" animBg="1"/>
      <p:bldP spid="349191" grpId="0" animBg="1"/>
      <p:bldP spid="349193" grpId="0" animBg="1"/>
      <p:bldP spid="349200" grpId="0" animBg="1"/>
      <p:bldP spid="349201" grpId="0" animBg="1"/>
      <p:bldP spid="349196" grpId="0" animBg="1"/>
      <p:bldP spid="34919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42875" y="6537325"/>
            <a:ext cx="25241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85A58582-687C-4B7D-87E9-32DCAE0C66DF}" type="slidenum">
              <a:rPr lang="sk-SK" sz="1500">
                <a:solidFill>
                  <a:schemeClr val="bg1"/>
                </a:solidFill>
                <a:latin typeface="Calibri" pitchFamily="34" charset="0"/>
              </a:rPr>
              <a:pPr>
                <a:spcBef>
                  <a:spcPct val="50000"/>
                </a:spcBef>
              </a:pPr>
              <a:t>10</a:t>
            </a:fld>
            <a:endParaRPr lang="sk-SK" sz="15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755650" y="6550025"/>
            <a:ext cx="1223963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US" sz="1200" b="1">
                <a:solidFill>
                  <a:schemeClr val="bg1"/>
                </a:solidFill>
              </a:rPr>
              <a:t>©</a:t>
            </a:r>
            <a:r>
              <a:rPr lang="sk-SK" sz="1200" b="1">
                <a:solidFill>
                  <a:schemeClr val="bg1"/>
                </a:solidFill>
              </a:rPr>
              <a:t> Igor Trávnik</a:t>
            </a:r>
          </a:p>
        </p:txBody>
      </p:sp>
      <p:pic>
        <p:nvPicPr>
          <p:cNvPr id="31748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133475"/>
            <a:ext cx="9144000" cy="36147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354311" name="Text Box 7"/>
          <p:cNvSpPr txBox="1">
            <a:spLocks noChangeArrowheads="1"/>
          </p:cNvSpPr>
          <p:nvPr/>
        </p:nvSpPr>
        <p:spPr bwMode="auto">
          <a:xfrm>
            <a:off x="71438" y="1403350"/>
            <a:ext cx="1214437" cy="100647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k-SK" sz="2000">
                <a:solidFill>
                  <a:schemeClr val="bg1"/>
                </a:solidFill>
              </a:rPr>
              <a:t>Cyklus riadenia projektu</a:t>
            </a:r>
            <a:endParaRPr lang="en-US" sz="2000">
              <a:solidFill>
                <a:schemeClr val="bg1"/>
              </a:solidFill>
            </a:endParaRPr>
          </a:p>
        </p:txBody>
      </p:sp>
      <p:sp>
        <p:nvSpPr>
          <p:cNvPr id="354312" name="Oval 8"/>
          <p:cNvSpPr>
            <a:spLocks noChangeArrowheads="1"/>
          </p:cNvSpPr>
          <p:nvPr/>
        </p:nvSpPr>
        <p:spPr bwMode="auto">
          <a:xfrm>
            <a:off x="341313" y="2709863"/>
            <a:ext cx="944562" cy="26987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54313" name="Oval 9"/>
          <p:cNvSpPr>
            <a:spLocks noChangeArrowheads="1"/>
          </p:cNvSpPr>
          <p:nvPr/>
        </p:nvSpPr>
        <p:spPr bwMode="auto">
          <a:xfrm>
            <a:off x="341313" y="2979738"/>
            <a:ext cx="944562" cy="26987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54314" name="Oval 10"/>
          <p:cNvSpPr>
            <a:spLocks noChangeArrowheads="1"/>
          </p:cNvSpPr>
          <p:nvPr/>
        </p:nvSpPr>
        <p:spPr bwMode="auto">
          <a:xfrm>
            <a:off x="747713" y="3698875"/>
            <a:ext cx="674687" cy="26987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2636838" y="3500438"/>
            <a:ext cx="314325" cy="1223962"/>
          </a:xfrm>
          <a:prstGeom prst="rect">
            <a:avLst/>
          </a:prstGeom>
          <a:solidFill>
            <a:srgbClr val="FF0000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54317" name="Rectangle 13"/>
          <p:cNvSpPr>
            <a:spLocks noChangeArrowheads="1"/>
          </p:cNvSpPr>
          <p:nvPr/>
        </p:nvSpPr>
        <p:spPr bwMode="auto">
          <a:xfrm>
            <a:off x="4572000" y="3500438"/>
            <a:ext cx="314325" cy="1223962"/>
          </a:xfrm>
          <a:prstGeom prst="rect">
            <a:avLst/>
          </a:prstGeom>
          <a:solidFill>
            <a:srgbClr val="FF0000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54318" name="Rectangle 14"/>
          <p:cNvSpPr>
            <a:spLocks noChangeArrowheads="1"/>
          </p:cNvSpPr>
          <p:nvPr/>
        </p:nvSpPr>
        <p:spPr bwMode="auto">
          <a:xfrm>
            <a:off x="8486775" y="3500438"/>
            <a:ext cx="314325" cy="1223962"/>
          </a:xfrm>
          <a:prstGeom prst="rect">
            <a:avLst/>
          </a:prstGeom>
          <a:solidFill>
            <a:srgbClr val="FF0000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54315" name="Text Box 11"/>
          <p:cNvSpPr txBox="1">
            <a:spLocks noChangeArrowheads="1"/>
          </p:cNvSpPr>
          <p:nvPr/>
        </p:nvSpPr>
        <p:spPr bwMode="auto">
          <a:xfrm>
            <a:off x="2051050" y="4775200"/>
            <a:ext cx="5084763" cy="1039813"/>
          </a:xfrm>
          <a:prstGeom prst="rect">
            <a:avLst/>
          </a:prstGeom>
          <a:solidFill>
            <a:schemeClr val="bg1"/>
          </a:solidFill>
          <a:ln w="38100" algn="ctr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sk-SK" sz="2000" b="1">
                <a:solidFill>
                  <a:srgbClr val="0000FF"/>
                </a:solidFill>
              </a:rPr>
              <a:t>Hodnotenie:</a:t>
            </a:r>
          </a:p>
          <a:p>
            <a:pPr algn="ctr">
              <a:spcBef>
                <a:spcPct val="20000"/>
              </a:spcBef>
            </a:pPr>
            <a:r>
              <a:rPr lang="sk-SK"/>
              <a:t>Vcelku jednoduchá, nie najdrahšia, rozšírená najmä v USA, sčasti aj v Európe, kódex PMI</a:t>
            </a:r>
          </a:p>
        </p:txBody>
      </p:sp>
      <p:sp>
        <p:nvSpPr>
          <p:cNvPr id="354316" name="Text Box 12"/>
          <p:cNvSpPr txBox="1">
            <a:spLocks noChangeArrowheads="1"/>
          </p:cNvSpPr>
          <p:nvPr/>
        </p:nvSpPr>
        <p:spPr bwMode="auto">
          <a:xfrm>
            <a:off x="2051050" y="5815013"/>
            <a:ext cx="5086350" cy="679450"/>
          </a:xfrm>
          <a:prstGeom prst="rect">
            <a:avLst/>
          </a:prstGeom>
          <a:solidFill>
            <a:schemeClr val="bg1"/>
          </a:solidFill>
          <a:ln w="57150" algn="ctr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sk-SK"/>
              <a:t>Zamestnávateľ môže požadovať inú metodiku (HERMES, PRINCE2, a p.).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354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543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43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54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4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4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4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4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54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54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54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54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54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4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54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54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1000"/>
                                        <p:tgtEl>
                                          <p:spTgt spid="354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1000"/>
                                        <p:tgtEl>
                                          <p:spTgt spid="354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4311" grpId="0" animBg="1"/>
      <p:bldP spid="354312" grpId="0" animBg="1"/>
      <p:bldP spid="354313" grpId="0" animBg="1"/>
      <p:bldP spid="354314" grpId="0" animBg="1"/>
      <p:bldP spid="14" grpId="0" animBg="1"/>
      <p:bldP spid="354317" grpId="0" animBg="1"/>
      <p:bldP spid="354318" grpId="0" animBg="1"/>
      <p:bldP spid="354315" grpId="0" animBg="1"/>
      <p:bldP spid="3543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142875" y="6537325"/>
            <a:ext cx="25241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E76D6F56-096D-4159-B8A9-7B60E6BCC2ED}" type="slidenum">
              <a:rPr lang="sk-SK" sz="1500">
                <a:solidFill>
                  <a:schemeClr val="bg1"/>
                </a:solidFill>
                <a:latin typeface="Calibri" pitchFamily="34" charset="0"/>
              </a:rPr>
              <a:pPr>
                <a:spcBef>
                  <a:spcPct val="50000"/>
                </a:spcBef>
              </a:pPr>
              <a:t>11</a:t>
            </a:fld>
            <a:endParaRPr lang="sk-SK" sz="15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755650" y="6550025"/>
            <a:ext cx="1223963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US" sz="1200" b="1">
                <a:solidFill>
                  <a:schemeClr val="bg1"/>
                </a:solidFill>
              </a:rPr>
              <a:t>©</a:t>
            </a:r>
            <a:r>
              <a:rPr lang="sk-SK" sz="1200" b="1">
                <a:solidFill>
                  <a:schemeClr val="bg1"/>
                </a:solidFill>
              </a:rPr>
              <a:t> Igor Trávnik</a:t>
            </a:r>
          </a:p>
        </p:txBody>
      </p:sp>
      <p:pic>
        <p:nvPicPr>
          <p:cNvPr id="32772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81075"/>
            <a:ext cx="9144000" cy="36004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347144" name="Text Box 8"/>
          <p:cNvSpPr txBox="1">
            <a:spLocks noChangeArrowheads="1"/>
          </p:cNvSpPr>
          <p:nvPr/>
        </p:nvSpPr>
        <p:spPr bwMode="auto">
          <a:xfrm>
            <a:off x="0" y="1206500"/>
            <a:ext cx="1376363" cy="106997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k-SK" sz="1600" b="1">
                <a:solidFill>
                  <a:schemeClr val="bg1"/>
                </a:solidFill>
              </a:rPr>
              <a:t>Štandard požiadaviek na odbornú spôsobilosť</a:t>
            </a:r>
            <a:endParaRPr lang="en-US" sz="1600" b="1">
              <a:solidFill>
                <a:schemeClr val="bg1"/>
              </a:solidFill>
            </a:endParaRPr>
          </a:p>
        </p:txBody>
      </p:sp>
      <p:sp>
        <p:nvSpPr>
          <p:cNvPr id="347145" name="Oval 9"/>
          <p:cNvSpPr>
            <a:spLocks noChangeArrowheads="1"/>
          </p:cNvSpPr>
          <p:nvPr/>
        </p:nvSpPr>
        <p:spPr bwMode="auto">
          <a:xfrm>
            <a:off x="341313" y="2565400"/>
            <a:ext cx="944562" cy="26987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47146" name="Oval 10"/>
          <p:cNvSpPr>
            <a:spLocks noChangeArrowheads="1"/>
          </p:cNvSpPr>
          <p:nvPr/>
        </p:nvSpPr>
        <p:spPr bwMode="auto">
          <a:xfrm>
            <a:off x="341313" y="2798763"/>
            <a:ext cx="944562" cy="26987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47147" name="Oval 11"/>
          <p:cNvSpPr>
            <a:spLocks noChangeArrowheads="1"/>
          </p:cNvSpPr>
          <p:nvPr/>
        </p:nvSpPr>
        <p:spPr bwMode="auto">
          <a:xfrm>
            <a:off x="341313" y="3068638"/>
            <a:ext cx="944562" cy="26987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47148" name="Oval 12"/>
          <p:cNvSpPr>
            <a:spLocks noChangeArrowheads="1"/>
          </p:cNvSpPr>
          <p:nvPr/>
        </p:nvSpPr>
        <p:spPr bwMode="auto">
          <a:xfrm>
            <a:off x="749300" y="3303588"/>
            <a:ext cx="673100" cy="26987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47149" name="Oval 13"/>
          <p:cNvSpPr>
            <a:spLocks noChangeArrowheads="1"/>
          </p:cNvSpPr>
          <p:nvPr/>
        </p:nvSpPr>
        <p:spPr bwMode="auto">
          <a:xfrm>
            <a:off x="746125" y="3573463"/>
            <a:ext cx="673100" cy="26987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47150" name="Oval 14"/>
          <p:cNvSpPr>
            <a:spLocks noChangeArrowheads="1"/>
          </p:cNvSpPr>
          <p:nvPr/>
        </p:nvSpPr>
        <p:spPr bwMode="auto">
          <a:xfrm>
            <a:off x="746125" y="3806825"/>
            <a:ext cx="673100" cy="26987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47152" name="Oval 16"/>
          <p:cNvSpPr>
            <a:spLocks noChangeArrowheads="1"/>
          </p:cNvSpPr>
          <p:nvPr/>
        </p:nvSpPr>
        <p:spPr bwMode="auto">
          <a:xfrm>
            <a:off x="385763" y="4076700"/>
            <a:ext cx="855662" cy="26987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47151" name="Oval 15"/>
          <p:cNvSpPr>
            <a:spLocks noChangeArrowheads="1"/>
          </p:cNvSpPr>
          <p:nvPr/>
        </p:nvSpPr>
        <p:spPr bwMode="auto">
          <a:xfrm>
            <a:off x="385763" y="4311650"/>
            <a:ext cx="855662" cy="26987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47157" name="Rectangle 21"/>
          <p:cNvSpPr>
            <a:spLocks noChangeArrowheads="1"/>
          </p:cNvSpPr>
          <p:nvPr/>
        </p:nvSpPr>
        <p:spPr bwMode="auto">
          <a:xfrm>
            <a:off x="2636838" y="3276600"/>
            <a:ext cx="314325" cy="1304925"/>
          </a:xfrm>
          <a:prstGeom prst="rect">
            <a:avLst/>
          </a:prstGeom>
          <a:noFill/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47158" name="Rectangle 22"/>
          <p:cNvSpPr>
            <a:spLocks noChangeArrowheads="1"/>
          </p:cNvSpPr>
          <p:nvPr/>
        </p:nvSpPr>
        <p:spPr bwMode="auto">
          <a:xfrm>
            <a:off x="4572000" y="3276600"/>
            <a:ext cx="314325" cy="1304925"/>
          </a:xfrm>
          <a:prstGeom prst="rect">
            <a:avLst/>
          </a:prstGeom>
          <a:noFill/>
          <a:ln w="57150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47159" name="Rectangle 23"/>
          <p:cNvSpPr>
            <a:spLocks noChangeArrowheads="1"/>
          </p:cNvSpPr>
          <p:nvPr/>
        </p:nvSpPr>
        <p:spPr bwMode="auto">
          <a:xfrm>
            <a:off x="6507163" y="3276600"/>
            <a:ext cx="314325" cy="1304925"/>
          </a:xfrm>
          <a:prstGeom prst="rect">
            <a:avLst/>
          </a:prstGeom>
          <a:noFill/>
          <a:ln w="57150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47160" name="Rectangle 24"/>
          <p:cNvSpPr>
            <a:spLocks noChangeArrowheads="1"/>
          </p:cNvSpPr>
          <p:nvPr/>
        </p:nvSpPr>
        <p:spPr bwMode="auto">
          <a:xfrm>
            <a:off x="8486775" y="3276600"/>
            <a:ext cx="314325" cy="1304925"/>
          </a:xfrm>
          <a:prstGeom prst="rect">
            <a:avLst/>
          </a:prstGeom>
          <a:noFill/>
          <a:ln w="57150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2000"/>
          </a:p>
        </p:txBody>
      </p:sp>
      <p:sp>
        <p:nvSpPr>
          <p:cNvPr id="347156" name="Text Box 20"/>
          <p:cNvSpPr txBox="1">
            <a:spLocks noChangeArrowheads="1"/>
          </p:cNvSpPr>
          <p:nvPr/>
        </p:nvSpPr>
        <p:spPr bwMode="auto">
          <a:xfrm>
            <a:off x="179388" y="260350"/>
            <a:ext cx="8785225" cy="454025"/>
          </a:xfrm>
          <a:prstGeom prst="rect">
            <a:avLst/>
          </a:prstGeom>
          <a:solidFill>
            <a:schemeClr val="bg1"/>
          </a:solidFill>
          <a:ln w="57150" algn="ctr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sk-SK" sz="2000" b="1">
                <a:solidFill>
                  <a:srgbClr val="FF0000"/>
                </a:solidFill>
                <a:latin typeface="Arial Narrow" pitchFamily="34" charset="0"/>
              </a:rPr>
              <a:t>Sadnete si k pilotovi, ktorý robil len písomku bez overenia jeho lietania inštruktormi?</a:t>
            </a:r>
          </a:p>
        </p:txBody>
      </p:sp>
      <p:sp>
        <p:nvSpPr>
          <p:cNvPr id="347154" name="Text Box 18"/>
          <p:cNvSpPr txBox="1">
            <a:spLocks noChangeArrowheads="1"/>
          </p:cNvSpPr>
          <p:nvPr/>
        </p:nvSpPr>
        <p:spPr bwMode="auto">
          <a:xfrm>
            <a:off x="449263" y="4724400"/>
            <a:ext cx="8243887" cy="765175"/>
          </a:xfrm>
          <a:prstGeom prst="rect">
            <a:avLst/>
          </a:prstGeom>
          <a:solidFill>
            <a:schemeClr val="bg1"/>
          </a:solidFill>
          <a:ln w="38100" algn="ctr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sk-SK" sz="2000" b="1">
                <a:solidFill>
                  <a:srgbClr val="0000FF"/>
                </a:solidFill>
              </a:rPr>
              <a:t>Hodnotenie: </a:t>
            </a:r>
            <a:r>
              <a:rPr lang="sk-SK"/>
              <a:t>Najzložitejšia a najdrahšia, ale aj </a:t>
            </a:r>
            <a:r>
              <a:rPr lang="sk-SK" b="1">
                <a:solidFill>
                  <a:srgbClr val="FF0000"/>
                </a:solidFill>
              </a:rPr>
              <a:t>najhodnotnejšia</a:t>
            </a:r>
            <a:r>
              <a:rPr lang="sk-SK"/>
              <a:t>! </a:t>
            </a:r>
          </a:p>
          <a:p>
            <a:pPr algn="ctr">
              <a:spcBef>
                <a:spcPct val="20000"/>
              </a:spcBef>
            </a:pPr>
            <a:r>
              <a:rPr lang="sk-SK"/>
              <a:t>Rozšírená v Európe, ale aj v Ázii a USA.</a:t>
            </a:r>
            <a:endParaRPr lang="sk-SK" b="1">
              <a:solidFill>
                <a:srgbClr val="FF0000"/>
              </a:solidFill>
            </a:endParaRPr>
          </a:p>
        </p:txBody>
      </p:sp>
      <p:sp>
        <p:nvSpPr>
          <p:cNvPr id="2" name="Text Box 20"/>
          <p:cNvSpPr txBox="1">
            <a:spLocks noChangeArrowheads="1"/>
          </p:cNvSpPr>
          <p:nvPr/>
        </p:nvSpPr>
        <p:spPr bwMode="auto">
          <a:xfrm>
            <a:off x="454025" y="5634038"/>
            <a:ext cx="8235950" cy="819150"/>
          </a:xfrm>
          <a:prstGeom prst="rect">
            <a:avLst/>
          </a:prstGeom>
          <a:solidFill>
            <a:schemeClr val="bg1"/>
          </a:solidFill>
          <a:ln w="57150" algn="ctr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sk-SK" sz="2000" b="1">
                <a:solidFill>
                  <a:srgbClr val="FF0000"/>
                </a:solidFill>
              </a:rPr>
              <a:t>Nezávislá na konkrétnej metodike.</a:t>
            </a:r>
            <a:r>
              <a:rPr lang="sk-SK"/>
              <a:t> </a:t>
            </a:r>
          </a:p>
          <a:p>
            <a:pPr algn="ctr">
              <a:spcBef>
                <a:spcPct val="20000"/>
              </a:spcBef>
            </a:pPr>
            <a:r>
              <a:rPr lang="sk-SK" sz="2000" b="1">
                <a:solidFill>
                  <a:srgbClr val="0070C0"/>
                </a:solidFill>
              </a:rPr>
              <a:t>Jediná overuje najkritickejšiu skupinu = sociálne spôsobilosti ! </a:t>
            </a:r>
            <a:endParaRPr lang="sk-SK" b="1">
              <a:solidFill>
                <a:srgbClr val="FF000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347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47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7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7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7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7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47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47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47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47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47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47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47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47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7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47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7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47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47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47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47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47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47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47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47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47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47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47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47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47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47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00"/>
                            </p:stCondLst>
                            <p:childTnLst>
                              <p:par>
                                <p:cTn id="7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7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47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47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47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47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47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1000"/>
                                        <p:tgtEl>
                                          <p:spTgt spid="347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1000"/>
                                        <p:tgtEl>
                                          <p:spTgt spid="347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7144" grpId="0" animBg="1"/>
      <p:bldP spid="347145" grpId="0" animBg="1"/>
      <p:bldP spid="347146" grpId="0" animBg="1"/>
      <p:bldP spid="347147" grpId="0" animBg="1"/>
      <p:bldP spid="347148" grpId="0" animBg="1"/>
      <p:bldP spid="347149" grpId="0" animBg="1"/>
      <p:bldP spid="347150" grpId="0" animBg="1"/>
      <p:bldP spid="347152" grpId="0" animBg="1"/>
      <p:bldP spid="347151" grpId="0" animBg="1"/>
      <p:bldP spid="347157" grpId="0" animBg="1"/>
      <p:bldP spid="347158" grpId="0" animBg="1"/>
      <p:bldP spid="347159" grpId="0" animBg="1"/>
      <p:bldP spid="347160" grpId="0" animBg="1"/>
      <p:bldP spid="347156" grpId="0" animBg="1"/>
      <p:bldP spid="347154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142875" y="6537325"/>
            <a:ext cx="25241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5A400EE9-1F8B-418D-830C-4E74443AA8CC}" type="slidenum">
              <a:rPr lang="sk-SK" sz="1500">
                <a:solidFill>
                  <a:schemeClr val="bg1"/>
                </a:solidFill>
                <a:latin typeface="Calibri" pitchFamily="34" charset="0"/>
              </a:rPr>
              <a:pPr>
                <a:spcBef>
                  <a:spcPct val="50000"/>
                </a:spcBef>
              </a:pPr>
              <a:t>12</a:t>
            </a:fld>
            <a:endParaRPr lang="sk-SK" sz="15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755650" y="6550025"/>
            <a:ext cx="1223963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US" sz="1200" b="1">
                <a:solidFill>
                  <a:schemeClr val="bg1"/>
                </a:solidFill>
              </a:rPr>
              <a:t>©</a:t>
            </a:r>
            <a:r>
              <a:rPr lang="sk-SK" sz="1200" b="1">
                <a:solidFill>
                  <a:schemeClr val="bg1"/>
                </a:solidFill>
              </a:rPr>
              <a:t> Igor Trávnik</a:t>
            </a:r>
          </a:p>
        </p:txBody>
      </p:sp>
      <p:sp>
        <p:nvSpPr>
          <p:cNvPr id="34820" name="Rectangle 2"/>
          <p:cNvSpPr>
            <a:spLocks noChangeArrowheads="1"/>
          </p:cNvSpPr>
          <p:nvPr/>
        </p:nvSpPr>
        <p:spPr bwMode="auto">
          <a:xfrm>
            <a:off x="2051050" y="1268413"/>
            <a:ext cx="6624638" cy="1374775"/>
          </a:xfrm>
          <a:prstGeom prst="rect">
            <a:avLst/>
          </a:prstGeom>
          <a:solidFill>
            <a:schemeClr val="bg1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sz="2400" b="1" i="1">
                <a:solidFill>
                  <a:srgbClr val="0000FF"/>
                </a:solidFill>
              </a:rPr>
              <a:t>Hodnota uvedených certifikácií je rôzna podľa toho, akú odbornú spôsobilosť má príslušný certifikát potvrdiť. </a:t>
            </a:r>
            <a:endParaRPr lang="sk-SK" sz="2400" b="1" i="1">
              <a:solidFill>
                <a:srgbClr val="0000FF"/>
              </a:solidFill>
            </a:endParaRPr>
          </a:p>
        </p:txBody>
      </p:sp>
      <p:sp>
        <p:nvSpPr>
          <p:cNvPr id="278533" name="Rectangle 5"/>
          <p:cNvSpPr>
            <a:spLocks noChangeArrowheads="1"/>
          </p:cNvSpPr>
          <p:nvPr/>
        </p:nvSpPr>
        <p:spPr bwMode="auto">
          <a:xfrm>
            <a:off x="269875" y="2986088"/>
            <a:ext cx="8405813" cy="1306512"/>
          </a:xfrm>
          <a:prstGeom prst="rect">
            <a:avLst/>
          </a:prstGeom>
          <a:solidFill>
            <a:srgbClr val="FF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sz="2400" b="1" i="1">
                <a:solidFill>
                  <a:srgbClr val="0000FF"/>
                </a:solidFill>
              </a:rPr>
              <a:t>Certifikát IPMA</a:t>
            </a:r>
            <a:r>
              <a:rPr lang="cs-CZ" sz="2400" b="1" i="1">
                <a:solidFill>
                  <a:srgbClr val="0000FF"/>
                </a:solidFill>
                <a:sym typeface="Symbol" pitchFamily="18" charset="2"/>
              </a:rPr>
              <a:t></a:t>
            </a:r>
            <a:r>
              <a:rPr lang="cs-CZ" sz="2400" b="1" i="1">
                <a:solidFill>
                  <a:srgbClr val="0000FF"/>
                </a:solidFill>
              </a:rPr>
              <a:t> je nenahraditeľný tam, kde treba overiť aj praktické ovládanie sociálnych spôsobilostí                </a:t>
            </a:r>
            <a:r>
              <a:rPr lang="cs-CZ" sz="2400" b="1" i="1">
                <a:solidFill>
                  <a:srgbClr val="FF0000"/>
                </a:solidFill>
              </a:rPr>
              <a:t>pre ľubovoľný projekt. </a:t>
            </a:r>
            <a:endParaRPr lang="sk-SK" sz="2400" b="1" i="1">
              <a:solidFill>
                <a:srgbClr val="FF0000"/>
              </a:solidFill>
            </a:endParaRPr>
          </a:p>
        </p:txBody>
      </p:sp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323850" y="5876925"/>
            <a:ext cx="8351838" cy="547688"/>
          </a:xfrm>
          <a:prstGeom prst="rect">
            <a:avLst/>
          </a:prstGeom>
          <a:solidFill>
            <a:srgbClr val="FF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sk-SK" sz="2400" b="1" i="1">
                <a:solidFill>
                  <a:srgbClr val="FF0000"/>
                </a:solidFill>
              </a:rPr>
              <a:t>Na žiadúce správanie sa ešte počítače nemáme!</a:t>
            </a:r>
          </a:p>
        </p:txBody>
      </p:sp>
      <p:pic>
        <p:nvPicPr>
          <p:cNvPr id="268300" name="Picture 12" descr="sova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313" y="1196975"/>
            <a:ext cx="1214437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5" name="Rectangle 9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sk-SK" sz="2800">
                <a:solidFill>
                  <a:schemeClr val="tx2"/>
                </a:solidFill>
              </a:rPr>
              <a:t>Záver</a:t>
            </a: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296863" y="4652963"/>
            <a:ext cx="8378825" cy="908050"/>
          </a:xfrm>
          <a:prstGeom prst="rect">
            <a:avLst/>
          </a:prstGeom>
          <a:solidFill>
            <a:srgbClr val="FF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sz="2400" b="1" i="1">
                <a:solidFill>
                  <a:srgbClr val="0000FF"/>
                </a:solidFill>
              </a:rPr>
              <a:t>Dôvod: stále dokonalejšie softvéry zjednodušujú použitie jednotlivých metód projektového riadenia.</a:t>
            </a:r>
            <a:endParaRPr lang="sk-SK" sz="2400" b="1" i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268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78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8533" grpId="0" animBg="1" autoUpdateAnimBg="0"/>
      <p:bldP spid="2" grpId="0" animBg="1" autoUpdateAnimBg="0"/>
      <p:bldP spid="34825" grpId="0"/>
      <p:bldP spid="3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142875" y="6537325"/>
            <a:ext cx="25241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A8ABFF20-FC5F-4D5C-AE0E-ADE745C3552A}" type="slidenum">
              <a:rPr lang="sk-SK" sz="1500">
                <a:solidFill>
                  <a:schemeClr val="bg1"/>
                </a:solidFill>
                <a:latin typeface="Calibri" pitchFamily="34" charset="0"/>
              </a:rPr>
              <a:pPr>
                <a:spcBef>
                  <a:spcPct val="50000"/>
                </a:spcBef>
              </a:pPr>
              <a:t>13</a:t>
            </a:fld>
            <a:endParaRPr lang="sk-SK" sz="15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755650" y="6550025"/>
            <a:ext cx="1223963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US" sz="1200" b="1">
                <a:solidFill>
                  <a:schemeClr val="bg1"/>
                </a:solidFill>
              </a:rPr>
              <a:t>©</a:t>
            </a:r>
            <a:r>
              <a:rPr lang="sk-SK" sz="1200" b="1">
                <a:solidFill>
                  <a:schemeClr val="bg1"/>
                </a:solidFill>
              </a:rPr>
              <a:t> Igor Trávnik</a:t>
            </a:r>
          </a:p>
        </p:txBody>
      </p:sp>
      <p:sp>
        <p:nvSpPr>
          <p:cNvPr id="35849" name="Rectangle 9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sk-SK" sz="2800">
                <a:solidFill>
                  <a:schemeClr val="tx2"/>
                </a:solidFill>
              </a:rPr>
              <a:t>Priestor pre vaše otázky</a:t>
            </a:r>
          </a:p>
        </p:txBody>
      </p:sp>
      <p:sp>
        <p:nvSpPr>
          <p:cNvPr id="35850" name="Rectangle 2"/>
          <p:cNvSpPr>
            <a:spLocks noChangeArrowheads="1"/>
          </p:cNvSpPr>
          <p:nvPr/>
        </p:nvSpPr>
        <p:spPr bwMode="auto">
          <a:xfrm>
            <a:off x="323850" y="1163638"/>
            <a:ext cx="8496300" cy="6096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sk-SK" sz="2800" b="1" i="1">
                <a:solidFill>
                  <a:srgbClr val="1623CA"/>
                </a:solidFill>
              </a:rPr>
              <a:t>Hlúpe otázky nejestvujú. Sú len hlúpe odpovede!</a:t>
            </a:r>
          </a:p>
        </p:txBody>
      </p:sp>
      <p:pic>
        <p:nvPicPr>
          <p:cNvPr id="35852" name="Picture 4" descr="BD00028_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9700" y="2654300"/>
            <a:ext cx="2260600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8535" name="Text Box 7"/>
          <p:cNvSpPr txBox="1">
            <a:spLocks noChangeArrowheads="1"/>
          </p:cNvSpPr>
          <p:nvPr/>
        </p:nvSpPr>
        <p:spPr bwMode="auto">
          <a:xfrm>
            <a:off x="1241425" y="6018213"/>
            <a:ext cx="3106738" cy="425450"/>
          </a:xfrm>
          <a:prstGeom prst="rect">
            <a:avLst/>
          </a:prstGeom>
          <a:solidFill>
            <a:schemeClr val="bg1"/>
          </a:solidFill>
          <a:ln w="28575" algn="ctr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k-SK" sz="2000" b="1">
                <a:hlinkClick r:id="rId5"/>
              </a:rPr>
              <a:t>www.uzdanaprojekt.sk</a:t>
            </a:r>
            <a:endParaRPr lang="en-US" sz="2000" b="1"/>
          </a:p>
        </p:txBody>
      </p:sp>
      <p:sp>
        <p:nvSpPr>
          <p:cNvPr id="278536" name="Text Box 8"/>
          <p:cNvSpPr txBox="1">
            <a:spLocks noChangeArrowheads="1"/>
          </p:cNvSpPr>
          <p:nvPr/>
        </p:nvSpPr>
        <p:spPr bwMode="auto">
          <a:xfrm>
            <a:off x="4751388" y="6018213"/>
            <a:ext cx="3106737" cy="425450"/>
          </a:xfrm>
          <a:prstGeom prst="rect">
            <a:avLst/>
          </a:prstGeom>
          <a:solidFill>
            <a:schemeClr val="bg1"/>
          </a:solidFill>
          <a:ln w="28575" algn="ctr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k-SK" sz="2000" b="1">
                <a:solidFill>
                  <a:schemeClr val="tx2"/>
                </a:solidFill>
              </a:rPr>
              <a:t>igor.travnik@gmail.com</a:t>
            </a:r>
            <a:endParaRPr lang="en-US" sz="2000" b="1">
              <a:solidFill>
                <a:schemeClr val="tx2"/>
              </a:solidFill>
            </a:endParaRPr>
          </a:p>
        </p:txBody>
      </p:sp>
      <p:pic>
        <p:nvPicPr>
          <p:cNvPr id="267273" name="Picture 9" descr="namyslemy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450" y="2205038"/>
            <a:ext cx="3240088" cy="310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1000"/>
                                        <p:tgtEl>
                                          <p:spTgt spid="267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9" grpId="0"/>
      <p:bldP spid="3585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1116013" y="1773238"/>
            <a:ext cx="7126287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sk-SK" sz="4400" b="1">
                <a:solidFill>
                  <a:schemeClr val="bg1"/>
                </a:solidFill>
                <a:latin typeface="Calibri" pitchFamily="34" charset="0"/>
              </a:rPr>
              <a:t>Ďakujem za pozornosť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7523163" y="6491288"/>
            <a:ext cx="151288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20000"/>
              </a:spcBef>
            </a:pPr>
            <a:r>
              <a:rPr lang="sk-SK" sz="1200">
                <a:latin typeface="Calibri" pitchFamily="34" charset="0"/>
              </a:rPr>
              <a:t>© 2010 Digit, s.r.o.</a:t>
            </a:r>
          </a:p>
        </p:txBody>
      </p:sp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8" y="5157788"/>
            <a:ext cx="2519362" cy="1209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dvolený návrh">
  <a:themeElements>
    <a:clrScheme name="Predvolený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edvolený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dvolený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dvolený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dvolený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dvolený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dvolený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dvolený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dvolený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dvolený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dvolený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dvolený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dvolený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dvolený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</TotalTime>
  <Words>710</Words>
  <Application>Microsoft Office PowerPoint</Application>
  <PresentationFormat>Prezentácia na obrazovke (4:3)</PresentationFormat>
  <Paragraphs>112</Paragraphs>
  <Slides>14</Slides>
  <Notes>14</Notes>
  <HiddenSlides>0</HiddenSlides>
  <MMClips>0</MMClips>
  <ScaleCrop>false</ScaleCrop>
  <HeadingPairs>
    <vt:vector size="8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snímok</vt:lpstr>
      </vt:variant>
      <vt:variant>
        <vt:i4>14</vt:i4>
      </vt:variant>
    </vt:vector>
  </HeadingPairs>
  <TitlesOfParts>
    <vt:vector size="22" baseType="lpstr">
      <vt:lpstr>Arial</vt:lpstr>
      <vt:lpstr>Calibri</vt:lpstr>
      <vt:lpstr>Arial Narrow</vt:lpstr>
      <vt:lpstr>Times New Roman</vt:lpstr>
      <vt:lpstr>Monotype Corsiva</vt:lpstr>
      <vt:lpstr>Symbol</vt:lpstr>
      <vt:lpstr>Predvolený návrh</vt:lpstr>
      <vt:lpstr>Microsoft Clip Gallery</vt:lpstr>
      <vt:lpstr>Prílišné sebavedomie manažéra je bežné a škodí projektu</vt:lpstr>
      <vt:lpstr>III. Skúsenosti &amp; prax  Igor Trávnik</vt:lpstr>
      <vt:lpstr>Snímka 3</vt:lpstr>
      <vt:lpstr>Snímka 4</vt:lpstr>
      <vt:lpstr>Snímka 5</vt:lpstr>
      <vt:lpstr>Snímka 6</vt:lpstr>
      <vt:lpstr>Snímka 7</vt:lpstr>
      <vt:lpstr>Snímka 8</vt:lpstr>
      <vt:lpstr>Snímka 9</vt:lpstr>
      <vt:lpstr>Snímka 10</vt:lpstr>
      <vt:lpstr>Snímka 11</vt:lpstr>
      <vt:lpstr>Snímka 12</vt:lpstr>
      <vt:lpstr>Snímka 13</vt:lpstr>
      <vt:lpstr>Snímka 14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Snímka 1</dc:title>
  <dc:creator>boris litvak</dc:creator>
  <cp:lastModifiedBy>Igor Trávnik</cp:lastModifiedBy>
  <cp:revision>22</cp:revision>
  <dcterms:created xsi:type="dcterms:W3CDTF">2010-02-07T21:39:08Z</dcterms:created>
  <dcterms:modified xsi:type="dcterms:W3CDTF">2013-10-20T09:01:28Z</dcterms:modified>
</cp:coreProperties>
</file>